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5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B9013-809A-4A56-9E5E-0C5D4CCECD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A10FD06-8F8B-41CA-9D24-FA2AA78751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7D33235-8961-4B0C-AA01-B480A311A74D}"/>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5" name="Footer Placeholder 4">
            <a:extLst>
              <a:ext uri="{FF2B5EF4-FFF2-40B4-BE49-F238E27FC236}">
                <a16:creationId xmlns:a16="http://schemas.microsoft.com/office/drawing/2014/main" id="{83434650-6DA1-4068-AD9D-D918F8DA87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A83BDD-5506-4DBF-842F-41B1745EFBEC}"/>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3306406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1E79-DF23-4755-8660-EEAEBC56267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5F71E1C-FF80-49E9-A5A9-DDB09686E46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6E1168-33B3-42C9-8A45-6F6C98915384}"/>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5" name="Footer Placeholder 4">
            <a:extLst>
              <a:ext uri="{FF2B5EF4-FFF2-40B4-BE49-F238E27FC236}">
                <a16:creationId xmlns:a16="http://schemas.microsoft.com/office/drawing/2014/main" id="{7DC1ADB4-7999-4F6D-9D18-4889FFD28F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D23B71-69B1-4238-859C-0AE7B6910FB8}"/>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915143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AF110-48C4-4EED-ADAB-001191A47C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6D0EDF3-EC79-4131-9FD0-09F4706E783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9A457C-1C36-4121-ADFD-46E43FE6B82B}"/>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5" name="Footer Placeholder 4">
            <a:extLst>
              <a:ext uri="{FF2B5EF4-FFF2-40B4-BE49-F238E27FC236}">
                <a16:creationId xmlns:a16="http://schemas.microsoft.com/office/drawing/2014/main" id="{191707E6-F691-4056-AD64-98E635E455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14F085-7B5D-42B0-899E-5DC9483E5B4D}"/>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4182911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17DF9-6591-4D4A-AE3B-8589C5761C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D156A1-4B3E-4DAA-8C0E-D7933076AF3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CDEDFA-94E9-4FA4-8E9E-E4EF3E47BBCE}"/>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5" name="Footer Placeholder 4">
            <a:extLst>
              <a:ext uri="{FF2B5EF4-FFF2-40B4-BE49-F238E27FC236}">
                <a16:creationId xmlns:a16="http://schemas.microsoft.com/office/drawing/2014/main" id="{50D49D3F-D208-4E21-A69E-D61AD46376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FDB153-5D7D-4B4A-92F9-719C7BED3FA0}"/>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3386539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4AC17-F92D-4A2C-8EBB-D7050111FC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38F0D9A-BA38-42D9-8054-CC5B247885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01E7D12-BC7E-4092-AB74-B682D26E4105}"/>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5" name="Footer Placeholder 4">
            <a:extLst>
              <a:ext uri="{FF2B5EF4-FFF2-40B4-BE49-F238E27FC236}">
                <a16:creationId xmlns:a16="http://schemas.microsoft.com/office/drawing/2014/main" id="{624AD9E5-97D5-4B72-BFF9-B70704BB9A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60DB42-A7CE-4DA7-B587-4BB981E0F79D}"/>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2733145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EEEF8-B8DD-43C0-B289-682040CA4A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F450F2-044D-4F99-8996-0F80D308F29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109064A-A11B-48B4-A4F7-4FACEC5373C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76213C5-21BA-44F8-85DB-555D4758BB98}"/>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6" name="Footer Placeholder 5">
            <a:extLst>
              <a:ext uri="{FF2B5EF4-FFF2-40B4-BE49-F238E27FC236}">
                <a16:creationId xmlns:a16="http://schemas.microsoft.com/office/drawing/2014/main" id="{F670CCB2-D783-49A8-82B4-AB58143131E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9F927C-34B8-4DB7-B5F8-8F555B349C52}"/>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122537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29200-87CA-46C8-88E1-941089865DF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3C345C5-958E-4FFB-B3F5-057ED2BBE3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555D7B3-9088-4273-9484-D34E6D8B9C0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E2E7902-651C-4506-80BA-622E191DAF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5425C5-A4E5-4B3B-9C56-1902A53235E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1E39C8F-8859-4934-AF13-4A81A39FA33D}"/>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8" name="Footer Placeholder 7">
            <a:extLst>
              <a:ext uri="{FF2B5EF4-FFF2-40B4-BE49-F238E27FC236}">
                <a16:creationId xmlns:a16="http://schemas.microsoft.com/office/drawing/2014/main" id="{52D37D2B-2687-4137-880F-C73946669E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DB07613-A5A0-46BE-8799-E7D2D43E2540}"/>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3422223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68F73-CE20-4695-ABBF-571A2B8B07B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46B17E4-1A64-4B80-8BC0-0083388809CB}"/>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4" name="Footer Placeholder 3">
            <a:extLst>
              <a:ext uri="{FF2B5EF4-FFF2-40B4-BE49-F238E27FC236}">
                <a16:creationId xmlns:a16="http://schemas.microsoft.com/office/drawing/2014/main" id="{854B419E-C173-4AF2-995A-DE5AF4599B5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4D9B16C-BDBB-4E69-8D4E-3406F6DDD4EA}"/>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1839674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41F1C7-5D06-461A-ACDD-F5F319B03BB9}"/>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3" name="Footer Placeholder 2">
            <a:extLst>
              <a:ext uri="{FF2B5EF4-FFF2-40B4-BE49-F238E27FC236}">
                <a16:creationId xmlns:a16="http://schemas.microsoft.com/office/drawing/2014/main" id="{3AB364D8-CB60-4328-88C0-6E44F115B16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AE35A3-9A49-4D21-BFFC-63519CCD9829}"/>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2172050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B2BBE-4452-435B-BDEF-28F826A69E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C16DF6-1606-4AE0-A1D2-AC8986A580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BD8EE9-D7A1-4090-BECB-8F7C4EAA8C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E0C7147-3BAA-498A-8E61-50636246619D}"/>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6" name="Footer Placeholder 5">
            <a:extLst>
              <a:ext uri="{FF2B5EF4-FFF2-40B4-BE49-F238E27FC236}">
                <a16:creationId xmlns:a16="http://schemas.microsoft.com/office/drawing/2014/main" id="{F4ACF3EB-FEC8-4BD4-9303-E3E787060A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238D33-FCD7-45EF-914E-E8610EE6536D}"/>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3234464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31598-9D21-49DF-BA0C-4E3E596BBD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DA2C4E0-E71F-4CFE-A349-C1E7ECF082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948CC43-F9A3-4901-A822-8D778C7FF6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36FB41F-9E6C-4CE9-8C3C-D1710726305F}"/>
              </a:ext>
            </a:extLst>
          </p:cNvPr>
          <p:cNvSpPr>
            <a:spLocks noGrp="1"/>
          </p:cNvSpPr>
          <p:nvPr>
            <p:ph type="dt" sz="half" idx="10"/>
          </p:nvPr>
        </p:nvSpPr>
        <p:spPr/>
        <p:txBody>
          <a:bodyPr/>
          <a:lstStyle/>
          <a:p>
            <a:fld id="{73C27B93-9415-4C17-B0BD-9BC3AEBFEDDC}" type="datetimeFigureOut">
              <a:rPr lang="en-GB" smtClean="0"/>
              <a:t>23/08/2017</a:t>
            </a:fld>
            <a:endParaRPr lang="en-GB"/>
          </a:p>
        </p:txBody>
      </p:sp>
      <p:sp>
        <p:nvSpPr>
          <p:cNvPr id="6" name="Footer Placeholder 5">
            <a:extLst>
              <a:ext uri="{FF2B5EF4-FFF2-40B4-BE49-F238E27FC236}">
                <a16:creationId xmlns:a16="http://schemas.microsoft.com/office/drawing/2014/main" id="{114B51F6-89AD-411B-AAFD-5FAB56B35F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CB89B5-DE32-4C8D-AE84-970CCD0605A4}"/>
              </a:ext>
            </a:extLst>
          </p:cNvPr>
          <p:cNvSpPr>
            <a:spLocks noGrp="1"/>
          </p:cNvSpPr>
          <p:nvPr>
            <p:ph type="sldNum" sz="quarter" idx="12"/>
          </p:nvPr>
        </p:nvSpPr>
        <p:spPr/>
        <p:txBody>
          <a:bodyPr/>
          <a:lstStyle/>
          <a:p>
            <a:fld id="{6A3E97E2-D879-4C11-8204-1235437AA1C5}" type="slidenum">
              <a:rPr lang="en-GB" smtClean="0"/>
              <a:t>‹#›</a:t>
            </a:fld>
            <a:endParaRPr lang="en-GB"/>
          </a:p>
        </p:txBody>
      </p:sp>
    </p:spTree>
    <p:extLst>
      <p:ext uri="{BB962C8B-B14F-4D97-AF65-F5344CB8AC3E}">
        <p14:creationId xmlns:p14="http://schemas.microsoft.com/office/powerpoint/2010/main" val="3397825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5544F3-C378-40B1-A1D8-47377D2F94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EA5AB5C-36F6-494F-A444-DB7874547A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FF7228-C7EE-4F10-AE66-E17147B72E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27B93-9415-4C17-B0BD-9BC3AEBFEDDC}" type="datetimeFigureOut">
              <a:rPr lang="en-GB" smtClean="0"/>
              <a:t>23/08/2017</a:t>
            </a:fld>
            <a:endParaRPr lang="en-GB"/>
          </a:p>
        </p:txBody>
      </p:sp>
      <p:sp>
        <p:nvSpPr>
          <p:cNvPr id="5" name="Footer Placeholder 4">
            <a:extLst>
              <a:ext uri="{FF2B5EF4-FFF2-40B4-BE49-F238E27FC236}">
                <a16:creationId xmlns:a16="http://schemas.microsoft.com/office/drawing/2014/main" id="{33DA2CCD-78CC-4C0F-AA35-ADF7D683C2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8BCBDEF-0468-4867-98B1-D9DA7DAC42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3E97E2-D879-4C11-8204-1235437AA1C5}" type="slidenum">
              <a:rPr lang="en-GB" smtClean="0"/>
              <a:t>‹#›</a:t>
            </a:fld>
            <a:endParaRPr lang="en-GB"/>
          </a:p>
        </p:txBody>
      </p:sp>
    </p:spTree>
    <p:extLst>
      <p:ext uri="{BB962C8B-B14F-4D97-AF65-F5344CB8AC3E}">
        <p14:creationId xmlns:p14="http://schemas.microsoft.com/office/powerpoint/2010/main" val="2014123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11101" y="3292788"/>
            <a:ext cx="4516581" cy="2677656"/>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2800" b="1" dirty="0">
                <a:ln/>
                <a:solidFill>
                  <a:schemeClr val="accent3"/>
                </a:solidFill>
              </a:rPr>
              <a:t>How to Get A Stream Of High Quality, Inbound, New Client Enquiries Flowing Into Your Business Virtually Every Week Of The Year.</a:t>
            </a:r>
            <a:endParaRPr lang="en-GB" sz="4800" b="1" dirty="0">
              <a:ln/>
              <a:solidFill>
                <a:schemeClr val="accent3"/>
              </a:solidFill>
            </a:endParaRPr>
          </a:p>
        </p:txBody>
      </p:sp>
      <p:sp>
        <p:nvSpPr>
          <p:cNvPr id="7" name="Rectangle 6"/>
          <p:cNvSpPr/>
          <p:nvPr/>
        </p:nvSpPr>
        <p:spPr>
          <a:xfrm>
            <a:off x="5969085" y="2192384"/>
            <a:ext cx="5302101" cy="64633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600" b="1" dirty="0">
                <a:ln/>
                <a:solidFill>
                  <a:schemeClr val="accent3"/>
                </a:solidFill>
              </a:rPr>
              <a:t>Marketing Solution</a:t>
            </a:r>
          </a:p>
        </p:txBody>
      </p:sp>
      <p:pic>
        <p:nvPicPr>
          <p:cNvPr id="3" name="Picture 2">
            <a:extLst>
              <a:ext uri="{FF2B5EF4-FFF2-40B4-BE49-F238E27FC236}">
                <a16:creationId xmlns:a16="http://schemas.microsoft.com/office/drawing/2014/main" id="{29E5440E-4AFC-45B2-A2F3-C603B12F7F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531" y="701964"/>
            <a:ext cx="5106146" cy="5268480"/>
          </a:xfrm>
          <a:prstGeom prst="rect">
            <a:avLst/>
          </a:prstGeom>
        </p:spPr>
      </p:pic>
      <p:pic>
        <p:nvPicPr>
          <p:cNvPr id="6" name="Picture 5">
            <a:extLst>
              <a:ext uri="{FF2B5EF4-FFF2-40B4-BE49-F238E27FC236}">
                <a16:creationId xmlns:a16="http://schemas.microsoft.com/office/drawing/2014/main" id="{BEB3E318-91B9-4CB3-803C-356B866691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69083" y="830122"/>
            <a:ext cx="5200615" cy="1490420"/>
          </a:xfrm>
          <a:prstGeom prst="rect">
            <a:avLst/>
          </a:prstGeom>
        </p:spPr>
      </p:pic>
    </p:spTree>
    <p:extLst>
      <p:ext uri="{BB962C8B-B14F-4D97-AF65-F5344CB8AC3E}">
        <p14:creationId xmlns:p14="http://schemas.microsoft.com/office/powerpoint/2010/main" val="343381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230A0-35C5-4222-99EB-6E277FD1642C}"/>
              </a:ext>
            </a:extLst>
          </p:cNvPr>
          <p:cNvSpPr>
            <a:spLocks noGrp="1"/>
          </p:cNvSpPr>
          <p:nvPr>
            <p:ph type="title"/>
          </p:nvPr>
        </p:nvSpPr>
        <p:spPr/>
        <p:txBody>
          <a:bodyPr/>
          <a:lstStyle/>
          <a:p>
            <a:r>
              <a:rPr lang="en-GB" b="1"/>
              <a:t>Exercise: Creating a Powerful Vision for Your Enterprise</a:t>
            </a:r>
          </a:p>
        </p:txBody>
      </p:sp>
      <p:sp>
        <p:nvSpPr>
          <p:cNvPr id="3" name="Content Placeholder 2">
            <a:extLst>
              <a:ext uri="{FF2B5EF4-FFF2-40B4-BE49-F238E27FC236}">
                <a16:creationId xmlns:a16="http://schemas.microsoft.com/office/drawing/2014/main" id="{77575CEF-4DE1-4ED1-863A-DB36CFB7D74F}"/>
              </a:ext>
            </a:extLst>
          </p:cNvPr>
          <p:cNvSpPr>
            <a:spLocks noGrp="1"/>
          </p:cNvSpPr>
          <p:nvPr>
            <p:ph idx="1"/>
          </p:nvPr>
        </p:nvSpPr>
        <p:spPr/>
        <p:txBody>
          <a:bodyPr>
            <a:normAutofit fontScale="55000" lnSpcReduction="20000"/>
          </a:bodyPr>
          <a:lstStyle/>
          <a:p>
            <a:pPr lvl="0"/>
            <a:r>
              <a:rPr lang="en-US" b="1" dirty="0"/>
              <a:t>Your Resources:</a:t>
            </a:r>
            <a:r>
              <a:rPr lang="en-US" dirty="0"/>
              <a:t> What resources are available to you? Who do you know (or could you know) who could help your business grow (family, friends, associates)? What are some books, tapes, courses you could learn from? How could you use technology? Where might you be able to secure capital? What ideas, principles or distinctions do you have? What resources are you not maximizing?</a:t>
            </a:r>
            <a:endParaRPr lang="en-GB" dirty="0"/>
          </a:p>
          <a:p>
            <a:endParaRPr lang="en-GB" dirty="0"/>
          </a:p>
          <a:p>
            <a:pPr lvl="0"/>
            <a:r>
              <a:rPr lang="en-US" b="1" dirty="0"/>
              <a:t>Your Three-to-Thrive:</a:t>
            </a:r>
            <a:r>
              <a:rPr lang="en-US" dirty="0"/>
              <a:t> What are your top areas of focus? If there were three primary areas of the business you needed to attack to close the gap, what would they be? Would you create a marketing strategy? Would you innovate your products? Would you expand your distribution channels? Would you transform your employees or build a new team? What three areas of your business, if you focused on them, would make your business immediately thrive?</a:t>
            </a:r>
            <a:endParaRPr lang="en-GB" dirty="0"/>
          </a:p>
          <a:p>
            <a:endParaRPr lang="en-GB" dirty="0"/>
          </a:p>
          <a:p>
            <a:pPr lvl="0"/>
            <a:r>
              <a:rPr lang="en-US" b="1" dirty="0"/>
              <a:t>Your One-Year Goals:</a:t>
            </a:r>
            <a:r>
              <a:rPr lang="en-US" dirty="0"/>
              <a:t> What are the most important results your business must achieve this year? What results are you committed to achieving? What do you have to establish or create? What systems do you have to install—training, information or marketing? Who do you need to hire (or fire)? Do you need capital? New distribution channels? What has to happen this year to move you toward your ultimate vision?</a:t>
            </a:r>
            <a:endParaRPr lang="en-GB" dirty="0"/>
          </a:p>
          <a:p>
            <a:endParaRPr lang="en-GB" dirty="0"/>
          </a:p>
          <a:p>
            <a:pPr lvl="0"/>
            <a:r>
              <a:rPr lang="en-US" b="1" dirty="0"/>
              <a:t>90-Day Goals:</a:t>
            </a:r>
            <a:r>
              <a:rPr lang="en-US" dirty="0"/>
              <a:t> What are your top three goals or outcomes for the next 90 days? To achieve your one-year goals, what must you accomplish in the next 90 days? To begin the process to achieve your ultimate vision, what must you do right now</a:t>
            </a:r>
            <a:endParaRPr lang="en-GB" dirty="0"/>
          </a:p>
          <a:p>
            <a:endParaRPr lang="en-GB" dirty="0"/>
          </a:p>
        </p:txBody>
      </p:sp>
    </p:spTree>
    <p:extLst>
      <p:ext uri="{BB962C8B-B14F-4D97-AF65-F5344CB8AC3E}">
        <p14:creationId xmlns:p14="http://schemas.microsoft.com/office/powerpoint/2010/main" val="1464324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230A0-35C5-4222-99EB-6E277FD1642C}"/>
              </a:ext>
            </a:extLst>
          </p:cNvPr>
          <p:cNvSpPr>
            <a:spLocks noGrp="1"/>
          </p:cNvSpPr>
          <p:nvPr>
            <p:ph type="title"/>
          </p:nvPr>
        </p:nvSpPr>
        <p:spPr/>
        <p:txBody>
          <a:bodyPr/>
          <a:lstStyle/>
          <a:p>
            <a:r>
              <a:rPr lang="en-GB" b="1"/>
              <a:t>Exercise: Creating a Powerful Vision for Your Enterprise</a:t>
            </a:r>
          </a:p>
        </p:txBody>
      </p:sp>
      <p:sp>
        <p:nvSpPr>
          <p:cNvPr id="3" name="Content Placeholder 2">
            <a:extLst>
              <a:ext uri="{FF2B5EF4-FFF2-40B4-BE49-F238E27FC236}">
                <a16:creationId xmlns:a16="http://schemas.microsoft.com/office/drawing/2014/main" id="{77575CEF-4DE1-4ED1-863A-DB36CFB7D74F}"/>
              </a:ext>
            </a:extLst>
          </p:cNvPr>
          <p:cNvSpPr>
            <a:spLocks noGrp="1"/>
          </p:cNvSpPr>
          <p:nvPr>
            <p:ph idx="1"/>
          </p:nvPr>
        </p:nvSpPr>
        <p:spPr/>
        <p:txBody>
          <a:bodyPr>
            <a:normAutofit/>
          </a:bodyPr>
          <a:lstStyle/>
          <a:p>
            <a:r>
              <a:rPr lang="en-US" b="1" dirty="0"/>
              <a:t>1.Your vision:</a:t>
            </a:r>
            <a:endParaRPr lang="en-GB" dirty="0"/>
          </a:p>
          <a:p>
            <a:r>
              <a:rPr lang="en-US" b="1" dirty="0"/>
              <a:t>2. Your Ultimate Purpose</a:t>
            </a:r>
            <a:endParaRPr lang="en-GB" dirty="0"/>
          </a:p>
          <a:p>
            <a:r>
              <a:rPr lang="en-US" b="1" dirty="0"/>
              <a:t>3 Your Strategic Goals:</a:t>
            </a:r>
          </a:p>
          <a:p>
            <a:r>
              <a:rPr lang="en-US" b="1" dirty="0"/>
              <a:t>4. Your Identity:</a:t>
            </a:r>
          </a:p>
          <a:p>
            <a:r>
              <a:rPr lang="en-US" b="1" dirty="0"/>
              <a:t>5. Your Resources:</a:t>
            </a:r>
            <a:endParaRPr lang="en-GB" dirty="0"/>
          </a:p>
          <a:p>
            <a:r>
              <a:rPr lang="en-US" b="1" dirty="0"/>
              <a:t>6. Your Three-to-Thrive:</a:t>
            </a:r>
            <a:endParaRPr lang="en-GB" dirty="0"/>
          </a:p>
          <a:p>
            <a:r>
              <a:rPr lang="en-US" b="1" dirty="0"/>
              <a:t>7. Your One-Year Goals:</a:t>
            </a:r>
            <a:endParaRPr lang="en-GB" dirty="0"/>
          </a:p>
          <a:p>
            <a:r>
              <a:rPr lang="en-US" b="1" dirty="0"/>
              <a:t>8. 90-Day Goals:</a:t>
            </a:r>
            <a:endParaRPr lang="en-GB" dirty="0"/>
          </a:p>
        </p:txBody>
      </p:sp>
    </p:spTree>
    <p:extLst>
      <p:ext uri="{BB962C8B-B14F-4D97-AF65-F5344CB8AC3E}">
        <p14:creationId xmlns:p14="http://schemas.microsoft.com/office/powerpoint/2010/main" val="1089772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70000"/>
              </a:lnSpc>
            </a:pPr>
            <a:br>
              <a:rPr lang="en-US" sz="2800" b="1" dirty="0">
                <a:effectLst/>
              </a:rPr>
            </a:br>
            <a:r>
              <a:rPr lang="en-GB" sz="4900" b="1" dirty="0"/>
              <a:t>Defining your ideal client</a:t>
            </a:r>
            <a:br>
              <a:rPr lang="en-US" sz="4900" b="1" i="1" dirty="0">
                <a:effectLst/>
              </a:rPr>
            </a:br>
            <a:endParaRPr lang="en-US" sz="4900" b="1" dirty="0"/>
          </a:p>
        </p:txBody>
      </p:sp>
      <p:sp>
        <p:nvSpPr>
          <p:cNvPr id="3" name="Content Placeholder 2">
            <a:extLst>
              <a:ext uri="{FF2B5EF4-FFF2-40B4-BE49-F238E27FC236}">
                <a16:creationId xmlns:a16="http://schemas.microsoft.com/office/drawing/2014/main" id="{76500F2F-B3D4-4394-A659-0C506187343D}"/>
              </a:ext>
            </a:extLst>
          </p:cNvPr>
          <p:cNvSpPr>
            <a:spLocks noGrp="1"/>
          </p:cNvSpPr>
          <p:nvPr>
            <p:ph idx="1"/>
          </p:nvPr>
        </p:nvSpPr>
        <p:spPr/>
        <p:txBody>
          <a:bodyPr>
            <a:normAutofit/>
          </a:bodyPr>
          <a:lstStyle/>
          <a:p>
            <a:pPr marL="0" indent="0">
              <a:buNone/>
            </a:pPr>
            <a:r>
              <a:rPr lang="en-GB" dirty="0"/>
              <a:t>Every business owner believes this marketing myth until they discover that targeting enables you to:</a:t>
            </a:r>
          </a:p>
          <a:p>
            <a:pPr lvl="0"/>
            <a:r>
              <a:rPr lang="en-GB" dirty="0"/>
              <a:t>Determine if there really is a market need for your products or services</a:t>
            </a:r>
          </a:p>
          <a:p>
            <a:pPr lvl="0"/>
            <a:r>
              <a:rPr lang="en-GB" dirty="0"/>
              <a:t>Attract and work with a more lucrative audience</a:t>
            </a:r>
          </a:p>
          <a:p>
            <a:pPr lvl="0"/>
            <a:r>
              <a:rPr lang="en-GB" dirty="0"/>
              <a:t>Develop messages with greater precision, being clear about the value you offer and the benefits of working with you</a:t>
            </a:r>
          </a:p>
          <a:p>
            <a:pPr lvl="0"/>
            <a:r>
              <a:rPr lang="en-GB" dirty="0"/>
              <a:t>Become the expert for that niche</a:t>
            </a:r>
          </a:p>
          <a:p>
            <a:pPr lvl="0"/>
            <a:r>
              <a:rPr lang="en-GB" dirty="0"/>
              <a:t>Focus your marketing activities to reach your well-defined niche</a:t>
            </a:r>
          </a:p>
          <a:p>
            <a:endParaRPr lang="en-GB" dirty="0"/>
          </a:p>
        </p:txBody>
      </p:sp>
    </p:spTree>
    <p:extLst>
      <p:ext uri="{BB962C8B-B14F-4D97-AF65-F5344CB8AC3E}">
        <p14:creationId xmlns:p14="http://schemas.microsoft.com/office/powerpoint/2010/main" val="24233108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70000"/>
              </a:lnSpc>
            </a:pPr>
            <a:r>
              <a:rPr lang="en-GB" b="1" dirty="0"/>
              <a:t>Defining your ideal client</a:t>
            </a:r>
            <a:endParaRPr lang="en-US" b="1" dirty="0"/>
          </a:p>
        </p:txBody>
      </p:sp>
      <p:sp>
        <p:nvSpPr>
          <p:cNvPr id="3" name="Content Placeholder 2">
            <a:extLst>
              <a:ext uri="{FF2B5EF4-FFF2-40B4-BE49-F238E27FC236}">
                <a16:creationId xmlns:a16="http://schemas.microsoft.com/office/drawing/2014/main" id="{76500F2F-B3D4-4394-A659-0C506187343D}"/>
              </a:ext>
            </a:extLst>
          </p:cNvPr>
          <p:cNvSpPr>
            <a:spLocks noGrp="1"/>
          </p:cNvSpPr>
          <p:nvPr>
            <p:ph idx="1"/>
          </p:nvPr>
        </p:nvSpPr>
        <p:spPr/>
        <p:txBody>
          <a:bodyPr/>
          <a:lstStyle/>
          <a:p>
            <a:r>
              <a:rPr lang="en-GB" dirty="0"/>
              <a:t>Selecting the best target market for your business is the most important but difficult part of the marketing plan.</a:t>
            </a:r>
          </a:p>
          <a:p>
            <a:r>
              <a:rPr lang="en-GB" dirty="0"/>
              <a:t>Business owners will make many excuses when asked why they have not chosen a target because they believe that targeting limits their opportunities.</a:t>
            </a:r>
          </a:p>
          <a:p>
            <a:r>
              <a:rPr lang="en-GB" dirty="0"/>
              <a:t>But if you don’t focus on the best customer for your business, you are missing out on opportunities to increase sales.</a:t>
            </a:r>
          </a:p>
          <a:p>
            <a:endParaRPr lang="en-GB" dirty="0"/>
          </a:p>
        </p:txBody>
      </p:sp>
    </p:spTree>
    <p:extLst>
      <p:ext uri="{BB962C8B-B14F-4D97-AF65-F5344CB8AC3E}">
        <p14:creationId xmlns:p14="http://schemas.microsoft.com/office/powerpoint/2010/main" val="2156720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pPr>
              <a:lnSpc>
                <a:spcPct val="70000"/>
              </a:lnSpc>
            </a:pPr>
            <a:r>
              <a:rPr lang="en-GB" b="1" dirty="0"/>
              <a:t>Defining your ideal client</a:t>
            </a:r>
            <a:endParaRPr lang="en-US" b="1" dirty="0"/>
          </a:p>
        </p:txBody>
      </p:sp>
      <p:sp>
        <p:nvSpPr>
          <p:cNvPr id="3" name="Content Placeholder 2">
            <a:extLst>
              <a:ext uri="{FF2B5EF4-FFF2-40B4-BE49-F238E27FC236}">
                <a16:creationId xmlns:a16="http://schemas.microsoft.com/office/drawing/2014/main" id="{76500F2F-B3D4-4394-A659-0C506187343D}"/>
              </a:ext>
            </a:extLst>
          </p:cNvPr>
          <p:cNvSpPr>
            <a:spLocks noGrp="1"/>
          </p:cNvSpPr>
          <p:nvPr>
            <p:ph idx="1"/>
          </p:nvPr>
        </p:nvSpPr>
        <p:spPr/>
        <p:txBody>
          <a:bodyPr>
            <a:normAutofit fontScale="92500" lnSpcReduction="20000"/>
          </a:bodyPr>
          <a:lstStyle/>
          <a:p>
            <a:pPr marL="0" indent="0">
              <a:buNone/>
            </a:pPr>
            <a:r>
              <a:rPr lang="en-GB" dirty="0"/>
              <a:t>Being focused on one particular market increases your efficiency and uses your resources more wisely. For example:</a:t>
            </a:r>
          </a:p>
          <a:p>
            <a:pPr marL="0" indent="0">
              <a:buNone/>
            </a:pPr>
            <a:endParaRPr lang="en-GB" dirty="0"/>
          </a:p>
          <a:p>
            <a:pPr lvl="0"/>
            <a:r>
              <a:rPr lang="en-GB" dirty="0"/>
              <a:t>You can better select which social networks you need to be present and active on rather than try to cover them all.</a:t>
            </a:r>
          </a:p>
          <a:p>
            <a:pPr lvl="0"/>
            <a:r>
              <a:rPr lang="en-GB" dirty="0"/>
              <a:t>You can go to networking events that target your market and miss those that don’t.</a:t>
            </a:r>
          </a:p>
          <a:p>
            <a:pPr lvl="0"/>
            <a:r>
              <a:rPr lang="en-GB" dirty="0"/>
              <a:t>You can target your messages, focusing on what’s important to that audience using the language they understand.</a:t>
            </a:r>
          </a:p>
          <a:p>
            <a:r>
              <a:rPr lang="en-GB" dirty="0"/>
              <a:t>When you narrowly define your niche market, your messages are clear, your offerings are precise and your marketing efforts are more effective, even to those not within your target market.</a:t>
            </a:r>
          </a:p>
          <a:p>
            <a:endParaRPr lang="en-GB" dirty="0"/>
          </a:p>
        </p:txBody>
      </p:sp>
    </p:spTree>
    <p:extLst>
      <p:ext uri="{BB962C8B-B14F-4D97-AF65-F5344CB8AC3E}">
        <p14:creationId xmlns:p14="http://schemas.microsoft.com/office/powerpoint/2010/main" val="1375421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58B85-4E27-4B2C-BF09-D8A20D33A704}"/>
              </a:ext>
            </a:extLst>
          </p:cNvPr>
          <p:cNvSpPr>
            <a:spLocks noGrp="1"/>
          </p:cNvSpPr>
          <p:nvPr>
            <p:ph type="title"/>
          </p:nvPr>
        </p:nvSpPr>
        <p:spPr>
          <a:xfrm>
            <a:off x="838200" y="526956"/>
            <a:ext cx="10515600" cy="1325563"/>
          </a:xfrm>
        </p:spPr>
        <p:txBody>
          <a:bodyPr/>
          <a:lstStyle/>
          <a:p>
            <a:r>
              <a:rPr lang="en-US" b="1" dirty="0"/>
              <a:t>Examine the ideal client</a:t>
            </a:r>
            <a:endParaRPr lang="en-GB" b="1" dirty="0"/>
          </a:p>
        </p:txBody>
      </p:sp>
      <p:sp>
        <p:nvSpPr>
          <p:cNvPr id="3" name="Content Placeholder 2">
            <a:extLst>
              <a:ext uri="{FF2B5EF4-FFF2-40B4-BE49-F238E27FC236}">
                <a16:creationId xmlns:a16="http://schemas.microsoft.com/office/drawing/2014/main" id="{E2E0B2B1-34BB-4DB0-B58C-EF7594079F7E}"/>
              </a:ext>
            </a:extLst>
          </p:cNvPr>
          <p:cNvSpPr>
            <a:spLocks noGrp="1"/>
          </p:cNvSpPr>
          <p:nvPr>
            <p:ph idx="1"/>
          </p:nvPr>
        </p:nvSpPr>
        <p:spPr>
          <a:xfrm>
            <a:off x="838200" y="1852519"/>
            <a:ext cx="10515600" cy="4351338"/>
          </a:xfrm>
        </p:spPr>
        <p:txBody>
          <a:bodyPr>
            <a:normAutofit fontScale="85000" lnSpcReduction="20000"/>
          </a:bodyPr>
          <a:lstStyle/>
          <a:p>
            <a:pPr marL="0" indent="0">
              <a:buNone/>
            </a:pPr>
            <a:r>
              <a:rPr lang="en-US" dirty="0"/>
              <a:t>We examine the prospect to understand their wants, emotions, and beliefs.</a:t>
            </a:r>
            <a:endParaRPr lang="en-GB" dirty="0"/>
          </a:p>
          <a:p>
            <a:r>
              <a:rPr lang="en-US" dirty="0"/>
              <a:t>This, so we uncover the emotional hot buttons and triggers necessary for presenting a compelling sales message.</a:t>
            </a:r>
            <a:endParaRPr lang="en-GB" dirty="0"/>
          </a:p>
          <a:p>
            <a:r>
              <a:rPr lang="en-US" dirty="0"/>
              <a:t>And, so we recognize what the prospect already knows and believes about their problem, about the ideal solution, about your product, and about your competitors. </a:t>
            </a:r>
            <a:r>
              <a:rPr lang="en-US" i="1" dirty="0"/>
              <a:t>(This is critical because all profitable marketing funnels begin with the prospect’s existing beliefs.)</a:t>
            </a:r>
            <a:endParaRPr lang="en-GB" dirty="0"/>
          </a:p>
          <a:p>
            <a:pPr marL="0" indent="0">
              <a:buNone/>
            </a:pPr>
            <a:endParaRPr lang="en-US" dirty="0"/>
          </a:p>
          <a:p>
            <a:pPr marL="0" indent="0">
              <a:buNone/>
            </a:pPr>
            <a:r>
              <a:rPr lang="en-US" dirty="0"/>
              <a:t>To aid your examination of your prospects, ask:</a:t>
            </a:r>
            <a:endParaRPr lang="en-GB" dirty="0"/>
          </a:p>
          <a:p>
            <a:pPr lvl="0"/>
            <a:r>
              <a:rPr lang="en-US" dirty="0"/>
              <a:t>What do they think and feel?</a:t>
            </a:r>
            <a:endParaRPr lang="en-GB" dirty="0"/>
          </a:p>
          <a:p>
            <a:pPr lvl="0"/>
            <a:r>
              <a:rPr lang="en-US" dirty="0"/>
              <a:t>What do they already know and believe?</a:t>
            </a:r>
            <a:endParaRPr lang="en-GB" dirty="0"/>
          </a:p>
          <a:p>
            <a:pPr lvl="0"/>
            <a:r>
              <a:rPr lang="en-US" dirty="0"/>
              <a:t>And what have they always wondered about, wanted to know, or better understand?</a:t>
            </a:r>
            <a:endParaRPr lang="en-GB" dirty="0"/>
          </a:p>
          <a:p>
            <a:endParaRPr lang="en-GB" dirty="0"/>
          </a:p>
        </p:txBody>
      </p:sp>
      <p:sp>
        <p:nvSpPr>
          <p:cNvPr id="4" name="Rectangle 3">
            <a:extLst>
              <a:ext uri="{FF2B5EF4-FFF2-40B4-BE49-F238E27FC236}">
                <a16:creationId xmlns:a16="http://schemas.microsoft.com/office/drawing/2014/main" id="{675EE397-A6D9-40D0-85D2-46DB5DEF9F29}"/>
              </a:ext>
            </a:extLst>
          </p:cNvPr>
          <p:cNvSpPr/>
          <p:nvPr/>
        </p:nvSpPr>
        <p:spPr>
          <a:xfrm>
            <a:off x="5637826" y="10000734"/>
            <a:ext cx="2630848" cy="369332"/>
          </a:xfrm>
          <a:prstGeom prst="rect">
            <a:avLst/>
          </a:prstGeom>
        </p:spPr>
        <p:txBody>
          <a:bodyPr wrap="none">
            <a:spAutoFit/>
          </a:bodyPr>
          <a:lstStyle/>
          <a:p>
            <a:r>
              <a:rPr lang="en-US" dirty="0"/>
              <a:t>Examine the prospect</a:t>
            </a:r>
            <a:endParaRPr lang="en-GB" dirty="0"/>
          </a:p>
        </p:txBody>
      </p:sp>
    </p:spTree>
    <p:extLst>
      <p:ext uri="{BB962C8B-B14F-4D97-AF65-F5344CB8AC3E}">
        <p14:creationId xmlns:p14="http://schemas.microsoft.com/office/powerpoint/2010/main" val="1771522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GB" b="1" dirty="0"/>
              <a:t>What is a Target Market?</a:t>
            </a:r>
            <a:endParaRPr lang="en-GB" dirty="0"/>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a:xfrm>
            <a:off x="838200" y="1492898"/>
            <a:ext cx="10515600" cy="4684065"/>
          </a:xfrm>
        </p:spPr>
        <p:txBody>
          <a:bodyPr>
            <a:normAutofit fontScale="77500" lnSpcReduction="20000"/>
          </a:bodyPr>
          <a:lstStyle/>
          <a:p>
            <a:pPr marL="0" indent="0">
              <a:buNone/>
            </a:pPr>
            <a:r>
              <a:rPr lang="en-GB" dirty="0"/>
              <a:t>A target market is defined as the unique groups of people or businesses with common characteristics:</a:t>
            </a:r>
          </a:p>
          <a:p>
            <a:pPr marL="514350" lvl="0" indent="-514350">
              <a:buFont typeface="+mj-lt"/>
              <a:buAutoNum type="arabicPeriod"/>
            </a:pPr>
            <a:r>
              <a:rPr lang="en-GB" b="1" dirty="0"/>
              <a:t>They want or need what you have to offer</a:t>
            </a:r>
          </a:p>
          <a:p>
            <a:pPr marL="514350" lvl="0" indent="-514350">
              <a:buFont typeface="+mj-lt"/>
              <a:buAutoNum type="arabicPeriod"/>
            </a:pPr>
            <a:r>
              <a:rPr lang="en-GB" b="1" dirty="0"/>
              <a:t>Know they have a need and understand the value to them of satisfying that need</a:t>
            </a:r>
          </a:p>
          <a:p>
            <a:pPr marL="514350" lvl="0" indent="-514350">
              <a:buFont typeface="+mj-lt"/>
              <a:buAutoNum type="arabicPeriod"/>
            </a:pPr>
            <a:r>
              <a:rPr lang="en-GB" b="1" dirty="0"/>
              <a:t>Willing to spend money to satisfy that need</a:t>
            </a:r>
          </a:p>
          <a:p>
            <a:pPr marL="514350" lvl="0" indent="-514350">
              <a:buFont typeface="+mj-lt"/>
              <a:buAutoNum type="arabicPeriod"/>
            </a:pPr>
            <a:endParaRPr lang="en-GB" b="1" dirty="0"/>
          </a:p>
          <a:p>
            <a:pPr marL="0" indent="0">
              <a:buNone/>
            </a:pPr>
            <a:r>
              <a:rPr lang="en-GB" dirty="0"/>
              <a:t>All three of these have to be present for someone to be a target because:</a:t>
            </a:r>
          </a:p>
          <a:p>
            <a:pPr marL="0" indent="0">
              <a:buNone/>
            </a:pPr>
            <a:endParaRPr lang="en-GB" dirty="0"/>
          </a:p>
          <a:p>
            <a:pPr lvl="0"/>
            <a:r>
              <a:rPr lang="en-GB" dirty="0"/>
              <a:t>If there is no need or desire, you won’t get their attention.</a:t>
            </a:r>
          </a:p>
          <a:p>
            <a:pPr lvl="0"/>
            <a:r>
              <a:rPr lang="en-GB" dirty="0"/>
              <a:t>If they don’t know they want or need what you have, they won’t be paying attention to what you have to say.</a:t>
            </a:r>
          </a:p>
          <a:p>
            <a:pPr lvl="0"/>
            <a:r>
              <a:rPr lang="en-GB" dirty="0"/>
              <a:t>And even if the first two are true, if they don’t have the money to spend on satisfying the want or need, they won’t be a valid target market.</a:t>
            </a:r>
          </a:p>
        </p:txBody>
      </p:sp>
    </p:spTree>
    <p:extLst>
      <p:ext uri="{BB962C8B-B14F-4D97-AF65-F5344CB8AC3E}">
        <p14:creationId xmlns:p14="http://schemas.microsoft.com/office/powerpoint/2010/main" val="39892356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GB" b="1" dirty="0"/>
              <a:t>What is a Target Market?</a:t>
            </a:r>
            <a:endParaRPr lang="en-GB" dirty="0"/>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a:bodyPr>
          <a:lstStyle/>
          <a:p>
            <a:pPr marL="0" indent="0">
              <a:buNone/>
            </a:pPr>
            <a:r>
              <a:rPr lang="en-GB" b="1" i="1" dirty="0"/>
              <a:t>How to determine your target market</a:t>
            </a:r>
          </a:p>
          <a:p>
            <a:r>
              <a:rPr lang="en-GB" dirty="0"/>
              <a:t>Define your offerings:</a:t>
            </a:r>
          </a:p>
          <a:p>
            <a:pPr lvl="0"/>
            <a:r>
              <a:rPr lang="en-GB" dirty="0"/>
              <a:t>What is your primary offering and what problems do you solve?</a:t>
            </a:r>
          </a:p>
          <a:p>
            <a:pPr lvl="0"/>
            <a:r>
              <a:rPr lang="en-GB" dirty="0"/>
              <a:t>Why is it better than the competition?</a:t>
            </a:r>
          </a:p>
          <a:p>
            <a:pPr lvl="0"/>
            <a:r>
              <a:rPr lang="en-GB" dirty="0"/>
              <a:t>What unique capability can you offer that others do not?</a:t>
            </a:r>
          </a:p>
          <a:p>
            <a:r>
              <a:rPr lang="en-GB" dirty="0"/>
              <a:t>Focus your key offering on what you do best and what you love to do. We all can do many things, but some of the things we do are more supporting than primary services.</a:t>
            </a:r>
          </a:p>
        </p:txBody>
      </p:sp>
    </p:spTree>
    <p:extLst>
      <p:ext uri="{BB962C8B-B14F-4D97-AF65-F5344CB8AC3E}">
        <p14:creationId xmlns:p14="http://schemas.microsoft.com/office/powerpoint/2010/main" val="4019098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GB" b="1" dirty="0"/>
              <a:t>What is a Target Market?</a:t>
            </a:r>
            <a:endParaRPr lang="en-GB" dirty="0"/>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a:bodyPr>
          <a:lstStyle/>
          <a:p>
            <a:pPr marL="0" indent="0">
              <a:buNone/>
            </a:pPr>
            <a:r>
              <a:rPr lang="en-GB" dirty="0"/>
              <a:t>Define the audiences that could use your services:</a:t>
            </a:r>
          </a:p>
          <a:p>
            <a:pPr lvl="0"/>
            <a:r>
              <a:rPr lang="en-GB" dirty="0"/>
              <a:t>What characteristics do they all have in common that you could turn into a segment?</a:t>
            </a:r>
          </a:p>
          <a:p>
            <a:pPr lvl="0"/>
            <a:r>
              <a:rPr lang="en-GB" dirty="0"/>
              <a:t>What do they need and what are they lacking?</a:t>
            </a:r>
          </a:p>
          <a:p>
            <a:pPr lvl="0"/>
            <a:r>
              <a:rPr lang="en-GB" dirty="0"/>
              <a:t>Why do they do business with you?</a:t>
            </a:r>
          </a:p>
          <a:p>
            <a:r>
              <a:rPr lang="en-GB" dirty="0"/>
              <a:t>Sometimes it is easier to illustrate this concept with an example. Let’s say you are a professional organizer and want to define a lucrative target market that plays to your strengths.</a:t>
            </a:r>
          </a:p>
        </p:txBody>
      </p:sp>
    </p:spTree>
    <p:extLst>
      <p:ext uri="{BB962C8B-B14F-4D97-AF65-F5344CB8AC3E}">
        <p14:creationId xmlns:p14="http://schemas.microsoft.com/office/powerpoint/2010/main" val="3291136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GB" b="1" dirty="0"/>
              <a:t>What is a Target Market?</a:t>
            </a:r>
            <a:endParaRPr lang="en-GB" dirty="0"/>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a:xfrm>
            <a:off x="838200" y="1825624"/>
            <a:ext cx="10515600" cy="5032375"/>
          </a:xfrm>
        </p:spPr>
        <p:txBody>
          <a:bodyPr>
            <a:normAutofit fontScale="92500" lnSpcReduction="20000"/>
          </a:bodyPr>
          <a:lstStyle/>
          <a:p>
            <a:pPr marL="0" indent="0">
              <a:buNone/>
            </a:pPr>
            <a:r>
              <a:rPr lang="en-GB" dirty="0"/>
              <a:t>You could offer the following services that would appeal to different audiences:</a:t>
            </a:r>
          </a:p>
          <a:p>
            <a:pPr lvl="0"/>
            <a:r>
              <a:rPr lang="en-GB" b="1" dirty="0"/>
              <a:t>Organizing residential spaces</a:t>
            </a:r>
            <a:r>
              <a:rPr lang="en-GB" dirty="0"/>
              <a:t> – Single parents and homeowners may wish to hire you to help remove the clutter from their homes</a:t>
            </a:r>
          </a:p>
          <a:p>
            <a:pPr lvl="0"/>
            <a:r>
              <a:rPr lang="en-GB" b="1" dirty="0"/>
              <a:t>Creating processes</a:t>
            </a:r>
            <a:r>
              <a:rPr lang="en-GB" dirty="0"/>
              <a:t> – Small business owners may want you to organize the office and create processes that keep it that way</a:t>
            </a:r>
          </a:p>
          <a:p>
            <a:pPr lvl="0"/>
            <a:r>
              <a:rPr lang="en-GB" b="1" dirty="0"/>
              <a:t>Helping seniors downsize and move to a new residence</a:t>
            </a:r>
            <a:r>
              <a:rPr lang="en-GB" dirty="0"/>
              <a:t> – Seniors need a trusting resource to help them downsize – a difficult and painful process</a:t>
            </a:r>
          </a:p>
          <a:p>
            <a:pPr lvl="0"/>
            <a:r>
              <a:rPr lang="en-GB" b="1" dirty="0"/>
              <a:t>Designing efficient workspaces</a:t>
            </a:r>
            <a:r>
              <a:rPr lang="en-GB" dirty="0"/>
              <a:t> – Home based businesses may need help in setting up an efficient office</a:t>
            </a:r>
          </a:p>
          <a:p>
            <a:r>
              <a:rPr lang="en-GB" dirty="0"/>
              <a:t>In each case, although you are using your organizing skills, each of these services would require different messaging, pricing and promotional strategies to reach those that have the need, know they need help and are willing to pay for getting that help. If you tried to use the same strategies across all four segments, your marketing would be far less effective.</a:t>
            </a:r>
          </a:p>
        </p:txBody>
      </p:sp>
    </p:spTree>
    <p:extLst>
      <p:ext uri="{BB962C8B-B14F-4D97-AF65-F5344CB8AC3E}">
        <p14:creationId xmlns:p14="http://schemas.microsoft.com/office/powerpoint/2010/main" val="859264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929" y="629266"/>
            <a:ext cx="4944152" cy="1622321"/>
          </a:xfrm>
        </p:spPr>
        <p:txBody>
          <a:bodyPr>
            <a:normAutofit/>
          </a:bodyPr>
          <a:lstStyle/>
          <a:p>
            <a:r>
              <a:rPr lang="en-US" b="1"/>
              <a:t>Stage 1 Alchemy</a:t>
            </a:r>
            <a:endParaRPr lang="en-GB" b="1"/>
          </a:p>
        </p:txBody>
      </p:sp>
      <p:sp>
        <p:nvSpPr>
          <p:cNvPr id="14" name="Content Placeholder 13"/>
          <p:cNvSpPr>
            <a:spLocks noGrp="1"/>
          </p:cNvSpPr>
          <p:nvPr>
            <p:ph idx="1"/>
          </p:nvPr>
        </p:nvSpPr>
        <p:spPr>
          <a:xfrm>
            <a:off x="648930" y="2438400"/>
            <a:ext cx="4944151" cy="3785419"/>
          </a:xfrm>
          <a:prstGeom prst="rect">
            <a:avLst/>
          </a:prstGeom>
        </p:spPr>
        <p:txBody>
          <a:bodyPr>
            <a:normAutofit/>
          </a:bodyPr>
          <a:lstStyle/>
          <a:p>
            <a:pPr marL="0" indent="0">
              <a:buNone/>
            </a:pPr>
            <a:r>
              <a:rPr lang="en-US" dirty="0"/>
              <a:t>The focus of your </a:t>
            </a:r>
            <a:r>
              <a:rPr lang="en-US" b="1" dirty="0"/>
              <a:t>MARKETING ALCHEMY </a:t>
            </a:r>
            <a:r>
              <a:rPr lang="en-US" dirty="0"/>
              <a:t>strategy should be to determine your goals and market as well gain understanding of who makes an ideal customer to ensure conversions. What hook will your prospect respond to?</a:t>
            </a:r>
            <a:endParaRPr lang="en-US" sz="2400" dirty="0">
              <a:latin typeface="Century Gothic" panose="020B050202020202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B32383F2-056E-4326-B45E-B915B715F0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1640" y="719985"/>
            <a:ext cx="5106146" cy="5268480"/>
          </a:xfrm>
          <a:prstGeom prst="rect">
            <a:avLst/>
          </a:prstGeom>
        </p:spPr>
      </p:pic>
    </p:spTree>
    <p:extLst>
      <p:ext uri="{BB962C8B-B14F-4D97-AF65-F5344CB8AC3E}">
        <p14:creationId xmlns:p14="http://schemas.microsoft.com/office/powerpoint/2010/main" val="3403738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GB" b="1" dirty="0"/>
              <a:t>Profile your ideal client</a:t>
            </a:r>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a:bodyPr>
          <a:lstStyle/>
          <a:p>
            <a:pPr marL="0" indent="0">
              <a:buNone/>
            </a:pPr>
            <a:r>
              <a:rPr lang="en-GB" dirty="0"/>
              <a:t>Now that you have identified your target market and its segmentation, you need to define your ideal client – a subset of your target market that you most enjoy working with.</a:t>
            </a:r>
          </a:p>
          <a:p>
            <a:pPr lvl="0"/>
            <a:r>
              <a:rPr lang="en-GB" dirty="0"/>
              <a:t>What are the characteristics of your ideal customer?</a:t>
            </a:r>
          </a:p>
          <a:p>
            <a:pPr lvl="0"/>
            <a:r>
              <a:rPr lang="en-GB" dirty="0"/>
              <a:t>What customers would you like to work with and can you offer them something that they are willing to pay money for?</a:t>
            </a:r>
          </a:p>
          <a:p>
            <a:pPr lvl="0"/>
            <a:r>
              <a:rPr lang="en-GB" dirty="0"/>
              <a:t>Are your current clients what you consider your ideal target market – that is are they easy to work with, love what you offer, and feel that you offer them high value for their money?</a:t>
            </a:r>
          </a:p>
        </p:txBody>
      </p:sp>
    </p:spTree>
    <p:extLst>
      <p:ext uri="{BB962C8B-B14F-4D97-AF65-F5344CB8AC3E}">
        <p14:creationId xmlns:p14="http://schemas.microsoft.com/office/powerpoint/2010/main" val="1522159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GB" b="1" dirty="0"/>
              <a:t>Profile your ideal client</a:t>
            </a:r>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a:bodyPr>
          <a:lstStyle/>
          <a:p>
            <a:pPr marL="0" indent="0">
              <a:buNone/>
            </a:pPr>
            <a:r>
              <a:rPr lang="en-GB" dirty="0"/>
              <a:t>By identifying your ideal client and focusing on attracting them, you will:</a:t>
            </a:r>
          </a:p>
          <a:p>
            <a:pPr lvl="0"/>
            <a:r>
              <a:rPr lang="en-GB" dirty="0"/>
              <a:t>Develop services that cater to their needs</a:t>
            </a:r>
          </a:p>
          <a:p>
            <a:pPr lvl="0"/>
            <a:r>
              <a:rPr lang="en-GB" dirty="0"/>
              <a:t>Clearly define and communicate your solutions</a:t>
            </a:r>
          </a:p>
          <a:p>
            <a:pPr lvl="0"/>
            <a:r>
              <a:rPr lang="en-GB" dirty="0"/>
              <a:t>Capitalize on your strengths and become known as the go to expert</a:t>
            </a:r>
          </a:p>
          <a:p>
            <a:pPr lvl="0"/>
            <a:r>
              <a:rPr lang="en-GB" dirty="0"/>
              <a:t>Target your messages and make your marketing activities more effective</a:t>
            </a:r>
          </a:p>
          <a:p>
            <a:pPr lvl="0"/>
            <a:r>
              <a:rPr lang="en-GB" dirty="0"/>
              <a:t>Eliminate price comparisons</a:t>
            </a:r>
          </a:p>
          <a:p>
            <a:pPr lvl="0"/>
            <a:r>
              <a:rPr lang="en-GB" dirty="0"/>
              <a:t>Learn to identify those are not a good fit</a:t>
            </a:r>
          </a:p>
        </p:txBody>
      </p:sp>
    </p:spTree>
    <p:extLst>
      <p:ext uri="{BB962C8B-B14F-4D97-AF65-F5344CB8AC3E}">
        <p14:creationId xmlns:p14="http://schemas.microsoft.com/office/powerpoint/2010/main" val="1866020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GB" b="1" dirty="0"/>
              <a:t>Profile your ideal client</a:t>
            </a:r>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fontScale="92500"/>
          </a:bodyPr>
          <a:lstStyle/>
          <a:p>
            <a:pPr marL="0" indent="0">
              <a:buNone/>
            </a:pPr>
            <a:r>
              <a:rPr lang="en-GB" dirty="0"/>
              <a:t>Our professional organizer could choose to work with all four segments of their target market, however, in many cases that is not practical. A better strategy would be to choose the one or two segments that you truly enjoy the most and put all of your efforts into satisfying their needs.</a:t>
            </a:r>
          </a:p>
          <a:p>
            <a:pPr marL="0" indent="0">
              <a:buNone/>
            </a:pPr>
            <a:r>
              <a:rPr lang="en-GB" dirty="0"/>
              <a:t>Whatever you decide, the point is to help you create a focused segment where you can offer services that you love and effectively market them with such clarity that it attracts clients like a magnet.</a:t>
            </a:r>
          </a:p>
          <a:p>
            <a:pPr marL="0" indent="0">
              <a:buNone/>
            </a:pPr>
            <a:r>
              <a:rPr lang="en-GB" dirty="0"/>
              <a:t>Successful small businesses understand that only certain types of customers will buy their product or service. If you can determine who those people are and target your marketing efforts toward them, you can develop that trust relationship that will in time, turn them into customers.</a:t>
            </a:r>
          </a:p>
        </p:txBody>
      </p:sp>
    </p:spTree>
    <p:extLst>
      <p:ext uri="{BB962C8B-B14F-4D97-AF65-F5344CB8AC3E}">
        <p14:creationId xmlns:p14="http://schemas.microsoft.com/office/powerpoint/2010/main" val="2750140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US" b="1" dirty="0"/>
              <a:t>Selecting your niche</a:t>
            </a:r>
            <a:endParaRPr lang="en-GB" b="1" dirty="0"/>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a:bodyPr>
          <a:lstStyle/>
          <a:p>
            <a:r>
              <a:rPr lang="en-US" dirty="0"/>
              <a:t>This has HUGE impact your correct market place that supports the income you a are looking for.</a:t>
            </a:r>
            <a:endParaRPr lang="en-GB" dirty="0"/>
          </a:p>
          <a:p>
            <a:r>
              <a:rPr lang="en-US" dirty="0"/>
              <a:t>You are looking for</a:t>
            </a:r>
            <a:r>
              <a:rPr lang="en-US" b="1" dirty="0"/>
              <a:t> </a:t>
            </a:r>
            <a:r>
              <a:rPr lang="en-GB" b="1" dirty="0"/>
              <a:t>“A Large Hungry Mob Of Addicts Flush With Cash (and Accessible).”</a:t>
            </a:r>
            <a:endParaRPr lang="en-GB" dirty="0"/>
          </a:p>
        </p:txBody>
      </p:sp>
    </p:spTree>
    <p:extLst>
      <p:ext uri="{BB962C8B-B14F-4D97-AF65-F5344CB8AC3E}">
        <p14:creationId xmlns:p14="http://schemas.microsoft.com/office/powerpoint/2010/main" val="1154640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US" b="1" dirty="0"/>
              <a:t>Selecting your niche</a:t>
            </a:r>
            <a:endParaRPr lang="en-GB" b="1" dirty="0"/>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lnSpcReduction="10000"/>
          </a:bodyPr>
          <a:lstStyle/>
          <a:p>
            <a:r>
              <a:rPr lang="en-US" dirty="0"/>
              <a:t>Needs to be at least 50,000 active prospects</a:t>
            </a:r>
            <a:endParaRPr lang="en-GB" dirty="0"/>
          </a:p>
          <a:p>
            <a:pPr lvl="0"/>
            <a:r>
              <a:rPr lang="en-US" dirty="0"/>
              <a:t>Market is hungry for the solution/information that you are supplier – they show they are interested.</a:t>
            </a:r>
            <a:endParaRPr lang="en-GB" dirty="0"/>
          </a:p>
          <a:p>
            <a:pPr lvl="0"/>
            <a:r>
              <a:rPr lang="en-US" dirty="0"/>
              <a:t>Mob: they congregate – they go to events, forums, websites that they gather in. There is a community. They are not fragmented.</a:t>
            </a:r>
            <a:endParaRPr lang="en-GB" dirty="0"/>
          </a:p>
          <a:p>
            <a:pPr lvl="0"/>
            <a:r>
              <a:rPr lang="en-US" dirty="0"/>
              <a:t>They are addicts: they can’t get enough of the info – they keep consuming. i.e. IM community or golfers – they always want more info.</a:t>
            </a:r>
            <a:endParaRPr lang="en-GB" dirty="0"/>
          </a:p>
          <a:p>
            <a:pPr lvl="0"/>
            <a:r>
              <a:rPr lang="en-US" dirty="0"/>
              <a:t>Flush with cash – they have money to fulfils their hunger. </a:t>
            </a:r>
            <a:endParaRPr lang="en-GB" dirty="0"/>
          </a:p>
          <a:p>
            <a:pPr lvl="0"/>
            <a:r>
              <a:rPr lang="en-US" dirty="0"/>
              <a:t>Accessible – we can get in front of them and advertise to them.</a:t>
            </a:r>
            <a:endParaRPr lang="en-GB" dirty="0"/>
          </a:p>
        </p:txBody>
      </p:sp>
    </p:spTree>
    <p:extLst>
      <p:ext uri="{BB962C8B-B14F-4D97-AF65-F5344CB8AC3E}">
        <p14:creationId xmlns:p14="http://schemas.microsoft.com/office/powerpoint/2010/main" val="24291661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p:txBody>
          <a:bodyPr/>
          <a:lstStyle/>
          <a:p>
            <a:r>
              <a:rPr lang="en-US" b="1" dirty="0"/>
              <a:t>Selecting your niche</a:t>
            </a:r>
            <a:endParaRPr lang="en-GB" b="1" dirty="0"/>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lnSpcReduction="10000"/>
          </a:bodyPr>
          <a:lstStyle/>
          <a:p>
            <a:r>
              <a:rPr lang="en-US" dirty="0"/>
              <a:t>Needs to be at least 50,000 active prospects</a:t>
            </a:r>
            <a:endParaRPr lang="en-GB" dirty="0"/>
          </a:p>
          <a:p>
            <a:pPr lvl="0"/>
            <a:r>
              <a:rPr lang="en-US" dirty="0"/>
              <a:t>Market is hungry for the solution/information that you are supplier – they show they are interested.</a:t>
            </a:r>
            <a:endParaRPr lang="en-GB" dirty="0"/>
          </a:p>
          <a:p>
            <a:pPr lvl="0"/>
            <a:r>
              <a:rPr lang="en-US" dirty="0"/>
              <a:t>Mob: they congregate – they go to events, forums, websites that they gather in. There is a community. They are not fragmented.</a:t>
            </a:r>
            <a:endParaRPr lang="en-GB" dirty="0"/>
          </a:p>
          <a:p>
            <a:pPr lvl="0"/>
            <a:r>
              <a:rPr lang="en-US" dirty="0"/>
              <a:t>They are addicts: they can’t get enough of the info – they keep consuming. i.e. IM community or golfers – they always want more info.</a:t>
            </a:r>
            <a:endParaRPr lang="en-GB" dirty="0"/>
          </a:p>
          <a:p>
            <a:pPr lvl="0"/>
            <a:r>
              <a:rPr lang="en-US" dirty="0"/>
              <a:t>Flush with cash – they have money to fulfils their hunger. </a:t>
            </a:r>
            <a:endParaRPr lang="en-GB" dirty="0"/>
          </a:p>
          <a:p>
            <a:pPr lvl="0"/>
            <a:r>
              <a:rPr lang="en-US" dirty="0"/>
              <a:t>Accessible – we can get in front of them and advertise to them.</a:t>
            </a:r>
            <a:endParaRPr lang="en-GB" dirty="0"/>
          </a:p>
        </p:txBody>
      </p:sp>
    </p:spTree>
    <p:extLst>
      <p:ext uri="{BB962C8B-B14F-4D97-AF65-F5344CB8AC3E}">
        <p14:creationId xmlns:p14="http://schemas.microsoft.com/office/powerpoint/2010/main" val="3667747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5926-2DD2-4254-82A1-AEA9951CF662}"/>
              </a:ext>
            </a:extLst>
          </p:cNvPr>
          <p:cNvSpPr>
            <a:spLocks noGrp="1"/>
          </p:cNvSpPr>
          <p:nvPr>
            <p:ph type="title"/>
          </p:nvPr>
        </p:nvSpPr>
        <p:spPr/>
        <p:txBody>
          <a:bodyPr/>
          <a:lstStyle/>
          <a:p>
            <a:r>
              <a:rPr lang="en-US" b="1" dirty="0"/>
              <a:t>Assess Your Market</a:t>
            </a:r>
            <a:endParaRPr lang="en-GB" b="1" dirty="0"/>
          </a:p>
        </p:txBody>
      </p:sp>
      <p:sp>
        <p:nvSpPr>
          <p:cNvPr id="3" name="Content Placeholder 2">
            <a:extLst>
              <a:ext uri="{FF2B5EF4-FFF2-40B4-BE49-F238E27FC236}">
                <a16:creationId xmlns:a16="http://schemas.microsoft.com/office/drawing/2014/main" id="{817D4F47-CC6B-40B3-97ED-39ABA7278A85}"/>
              </a:ext>
            </a:extLst>
          </p:cNvPr>
          <p:cNvSpPr>
            <a:spLocks noGrp="1"/>
          </p:cNvSpPr>
          <p:nvPr>
            <p:ph idx="1"/>
          </p:nvPr>
        </p:nvSpPr>
        <p:spPr/>
        <p:txBody>
          <a:bodyPr/>
          <a:lstStyle/>
          <a:p>
            <a:pPr lvl="0"/>
            <a:r>
              <a:rPr lang="en-GB" dirty="0"/>
              <a:t>Is this market large enough to support my business? </a:t>
            </a:r>
          </a:p>
          <a:p>
            <a:pPr lvl="0"/>
            <a:r>
              <a:rPr lang="en-GB" dirty="0"/>
              <a:t>Does this market display an existing appetite for the types of products I want to provide? </a:t>
            </a:r>
          </a:p>
          <a:p>
            <a:pPr lvl="0"/>
            <a:r>
              <a:rPr lang="en-GB" dirty="0"/>
              <a:t>Does this market congregate somewhere? </a:t>
            </a:r>
          </a:p>
          <a:p>
            <a:pPr lvl="0"/>
            <a:r>
              <a:rPr lang="en-GB" dirty="0"/>
              <a:t>Does this market consistently invest in their hunger for more? </a:t>
            </a:r>
          </a:p>
          <a:p>
            <a:pPr lvl="0"/>
            <a:r>
              <a:rPr lang="en-GB" dirty="0"/>
              <a:t>Does this market have money? </a:t>
            </a:r>
          </a:p>
          <a:p>
            <a:pPr lvl="0"/>
            <a:r>
              <a:rPr lang="en-GB" dirty="0"/>
              <a:t>Can I access this market online?</a:t>
            </a:r>
          </a:p>
          <a:p>
            <a:endParaRPr lang="en-GB" dirty="0"/>
          </a:p>
        </p:txBody>
      </p:sp>
    </p:spTree>
    <p:extLst>
      <p:ext uri="{BB962C8B-B14F-4D97-AF65-F5344CB8AC3E}">
        <p14:creationId xmlns:p14="http://schemas.microsoft.com/office/powerpoint/2010/main" val="4101671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5926-2DD2-4254-82A1-AEA9951CF662}"/>
              </a:ext>
            </a:extLst>
          </p:cNvPr>
          <p:cNvSpPr>
            <a:spLocks noGrp="1"/>
          </p:cNvSpPr>
          <p:nvPr>
            <p:ph type="title"/>
          </p:nvPr>
        </p:nvSpPr>
        <p:spPr/>
        <p:txBody>
          <a:bodyPr/>
          <a:lstStyle/>
          <a:p>
            <a:r>
              <a:rPr lang="en-US" b="1" dirty="0"/>
              <a:t>Assess Your Market</a:t>
            </a:r>
            <a:endParaRPr lang="en-GB" b="1" dirty="0"/>
          </a:p>
        </p:txBody>
      </p:sp>
      <p:sp>
        <p:nvSpPr>
          <p:cNvPr id="3" name="Content Placeholder 2">
            <a:extLst>
              <a:ext uri="{FF2B5EF4-FFF2-40B4-BE49-F238E27FC236}">
                <a16:creationId xmlns:a16="http://schemas.microsoft.com/office/drawing/2014/main" id="{817D4F47-CC6B-40B3-97ED-39ABA7278A85}"/>
              </a:ext>
            </a:extLst>
          </p:cNvPr>
          <p:cNvSpPr>
            <a:spLocks noGrp="1"/>
          </p:cNvSpPr>
          <p:nvPr>
            <p:ph idx="1"/>
          </p:nvPr>
        </p:nvSpPr>
        <p:spPr/>
        <p:txBody>
          <a:bodyPr>
            <a:normAutofit fontScale="92500" lnSpcReduction="20000"/>
          </a:bodyPr>
          <a:lstStyle/>
          <a:p>
            <a:r>
              <a:rPr lang="en-GB" dirty="0"/>
              <a:t>Other Factors To Consider: </a:t>
            </a:r>
          </a:p>
          <a:p>
            <a:pPr lvl="0"/>
            <a:r>
              <a:rPr lang="en-GB" dirty="0"/>
              <a:t>Affinity </a:t>
            </a:r>
          </a:p>
          <a:p>
            <a:pPr lvl="0"/>
            <a:r>
              <a:rPr lang="en-GB" dirty="0"/>
              <a:t>Gender </a:t>
            </a:r>
          </a:p>
          <a:p>
            <a:pPr lvl="0"/>
            <a:r>
              <a:rPr lang="en-GB" dirty="0"/>
              <a:t>Trends </a:t>
            </a:r>
          </a:p>
          <a:p>
            <a:pPr lvl="0"/>
            <a:r>
              <a:rPr lang="en-GB" dirty="0"/>
              <a:t>Psychographics </a:t>
            </a:r>
          </a:p>
          <a:p>
            <a:pPr lvl="0"/>
            <a:r>
              <a:rPr lang="en-GB" dirty="0"/>
              <a:t>Marketplace Churn/Turnover </a:t>
            </a:r>
          </a:p>
          <a:p>
            <a:pPr lvl="0"/>
            <a:r>
              <a:rPr lang="en-GB" dirty="0"/>
              <a:t>Price Sensitivity </a:t>
            </a:r>
          </a:p>
          <a:p>
            <a:pPr lvl="0"/>
            <a:r>
              <a:rPr lang="en-GB" dirty="0"/>
              <a:t>Regulatory/Legality Issues </a:t>
            </a:r>
          </a:p>
          <a:p>
            <a:pPr lvl="0"/>
            <a:r>
              <a:rPr lang="en-GB" dirty="0"/>
              <a:t>Seasonality Factors </a:t>
            </a:r>
          </a:p>
          <a:p>
            <a:pPr lvl="0"/>
            <a:r>
              <a:rPr lang="en-GB" dirty="0"/>
              <a:t>Potential For Renewable/Continuity</a:t>
            </a:r>
          </a:p>
          <a:p>
            <a:endParaRPr lang="en-GB" dirty="0"/>
          </a:p>
        </p:txBody>
      </p:sp>
    </p:spTree>
    <p:extLst>
      <p:ext uri="{BB962C8B-B14F-4D97-AF65-F5344CB8AC3E}">
        <p14:creationId xmlns:p14="http://schemas.microsoft.com/office/powerpoint/2010/main" val="27183958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5926-2DD2-4254-82A1-AEA9951CF662}"/>
              </a:ext>
            </a:extLst>
          </p:cNvPr>
          <p:cNvSpPr>
            <a:spLocks noGrp="1"/>
          </p:cNvSpPr>
          <p:nvPr>
            <p:ph type="title"/>
          </p:nvPr>
        </p:nvSpPr>
        <p:spPr/>
        <p:txBody>
          <a:bodyPr/>
          <a:lstStyle/>
          <a:p>
            <a:r>
              <a:rPr lang="en-US" b="1" dirty="0"/>
              <a:t>Marketplace Sophistication</a:t>
            </a:r>
            <a:endParaRPr lang="en-GB" b="1" dirty="0"/>
          </a:p>
        </p:txBody>
      </p:sp>
      <p:sp>
        <p:nvSpPr>
          <p:cNvPr id="3" name="Content Placeholder 2">
            <a:extLst>
              <a:ext uri="{FF2B5EF4-FFF2-40B4-BE49-F238E27FC236}">
                <a16:creationId xmlns:a16="http://schemas.microsoft.com/office/drawing/2014/main" id="{817D4F47-CC6B-40B3-97ED-39ABA7278A85}"/>
              </a:ext>
            </a:extLst>
          </p:cNvPr>
          <p:cNvSpPr>
            <a:spLocks noGrp="1"/>
          </p:cNvSpPr>
          <p:nvPr>
            <p:ph idx="1"/>
          </p:nvPr>
        </p:nvSpPr>
        <p:spPr/>
        <p:txBody>
          <a:bodyPr>
            <a:normAutofit fontScale="92500" lnSpcReduction="10000"/>
          </a:bodyPr>
          <a:lstStyle/>
          <a:p>
            <a:pPr marL="0" indent="0">
              <a:buNone/>
            </a:pPr>
            <a:r>
              <a:rPr lang="en-US" dirty="0"/>
              <a:t>Assessing Marketplace Sophistication</a:t>
            </a:r>
          </a:p>
          <a:p>
            <a:pPr marL="0" indent="0">
              <a:buNone/>
            </a:pPr>
            <a:r>
              <a:rPr lang="en-US" dirty="0"/>
              <a:t>Example: The Fat Burning Supplement</a:t>
            </a:r>
          </a:p>
          <a:p>
            <a:pPr marL="0" indent="0">
              <a:buNone/>
            </a:pPr>
            <a:r>
              <a:rPr lang="en-US" dirty="0"/>
              <a:t>•	Stage 1: “Take this pill and lose weight”</a:t>
            </a:r>
          </a:p>
          <a:p>
            <a:pPr marL="0" indent="0">
              <a:buNone/>
            </a:pPr>
            <a:r>
              <a:rPr lang="en-US" dirty="0"/>
              <a:t>•	Stage 2: “Take this pill and lose 15 pounds”</a:t>
            </a:r>
          </a:p>
          <a:p>
            <a:pPr marL="0" indent="0">
              <a:buNone/>
            </a:pPr>
            <a:r>
              <a:rPr lang="en-US" dirty="0"/>
              <a:t>•	Stage 3: “Take this pill with Garcinia </a:t>
            </a:r>
            <a:r>
              <a:rPr lang="en-US" dirty="0" err="1"/>
              <a:t>Cambogia</a:t>
            </a:r>
            <a:r>
              <a:rPr lang="en-US" dirty="0"/>
              <a:t> to prevent the absorption of fat so you lose weight rapidly”</a:t>
            </a:r>
          </a:p>
          <a:p>
            <a:pPr marL="0" indent="0">
              <a:buNone/>
            </a:pPr>
            <a:r>
              <a:rPr lang="en-US" dirty="0"/>
              <a:t>•	Stage 4: “Take this pill with Pharmaceutical Grade Garcinia </a:t>
            </a:r>
            <a:r>
              <a:rPr lang="en-US" dirty="0" err="1"/>
              <a:t>Cambogia</a:t>
            </a:r>
            <a:r>
              <a:rPr lang="en-US" dirty="0"/>
              <a:t> prevent the absorption of fat and lose up to 20 pounds in 20 days.”</a:t>
            </a:r>
          </a:p>
          <a:p>
            <a:pPr marL="0" indent="0">
              <a:buNone/>
            </a:pPr>
            <a:r>
              <a:rPr lang="en-US" dirty="0"/>
              <a:t>•	Stage 5: Tired of taking fat burning supplements and not losing weight?</a:t>
            </a:r>
          </a:p>
          <a:p>
            <a:endParaRPr lang="en-GB" dirty="0"/>
          </a:p>
        </p:txBody>
      </p:sp>
    </p:spTree>
    <p:extLst>
      <p:ext uri="{BB962C8B-B14F-4D97-AF65-F5344CB8AC3E}">
        <p14:creationId xmlns:p14="http://schemas.microsoft.com/office/powerpoint/2010/main" val="20150616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EC0BE-9121-4B86-A67A-9A03638BE3A3}"/>
              </a:ext>
            </a:extLst>
          </p:cNvPr>
          <p:cNvSpPr>
            <a:spLocks noGrp="1"/>
          </p:cNvSpPr>
          <p:nvPr>
            <p:ph type="title"/>
          </p:nvPr>
        </p:nvSpPr>
        <p:spPr>
          <a:xfrm>
            <a:off x="838200" y="500062"/>
            <a:ext cx="10515600" cy="1325563"/>
          </a:xfrm>
        </p:spPr>
        <p:txBody>
          <a:bodyPr>
            <a:normAutofit/>
          </a:bodyPr>
          <a:lstStyle/>
          <a:p>
            <a:r>
              <a:rPr lang="en-GB" sz="3600" b="1" dirty="0"/>
              <a:t>Exercise: </a:t>
            </a:r>
            <a:r>
              <a:rPr lang="en-GB" b="1" dirty="0"/>
              <a:t>Understanding Buyer Psychology </a:t>
            </a:r>
            <a:br>
              <a:rPr lang="en-GB" b="1" dirty="0"/>
            </a:br>
            <a:endParaRPr lang="en-GB" dirty="0"/>
          </a:p>
        </p:txBody>
      </p:sp>
      <p:sp>
        <p:nvSpPr>
          <p:cNvPr id="3" name="Content Placeholder 2">
            <a:extLst>
              <a:ext uri="{FF2B5EF4-FFF2-40B4-BE49-F238E27FC236}">
                <a16:creationId xmlns:a16="http://schemas.microsoft.com/office/drawing/2014/main" id="{FE126CBA-773C-4CB2-AD56-980CED4A74D6}"/>
              </a:ext>
            </a:extLst>
          </p:cNvPr>
          <p:cNvSpPr>
            <a:spLocks noGrp="1"/>
          </p:cNvSpPr>
          <p:nvPr>
            <p:ph idx="1"/>
          </p:nvPr>
        </p:nvSpPr>
        <p:spPr/>
        <p:txBody>
          <a:bodyPr>
            <a:normAutofit/>
          </a:bodyPr>
          <a:lstStyle/>
          <a:p>
            <a:r>
              <a:rPr lang="en-US" dirty="0"/>
              <a:t>What is the surface desire of your market?</a:t>
            </a:r>
          </a:p>
          <a:p>
            <a:endParaRPr lang="en-US" dirty="0"/>
          </a:p>
          <a:p>
            <a:r>
              <a:rPr lang="en-US" dirty="0"/>
              <a:t>Answer this for your prospects below: “If I could just ...”</a:t>
            </a:r>
          </a:p>
          <a:p>
            <a:pPr marL="0" indent="0">
              <a:buNone/>
            </a:pPr>
            <a:endParaRPr lang="en-US" dirty="0"/>
          </a:p>
          <a:p>
            <a:r>
              <a:rPr lang="en-US" dirty="0"/>
              <a:t>Based on the answer above, what is the CORE DESIRE of your market?</a:t>
            </a:r>
          </a:p>
          <a:p>
            <a:endParaRPr lang="en-US" dirty="0"/>
          </a:p>
          <a:p>
            <a:endParaRPr lang="en-US" dirty="0"/>
          </a:p>
          <a:p>
            <a:endParaRPr lang="en-US" dirty="0"/>
          </a:p>
          <a:p>
            <a:endParaRPr lang="en-US" dirty="0"/>
          </a:p>
          <a:p>
            <a:endParaRPr lang="en-US" dirty="0"/>
          </a:p>
          <a:p>
            <a:endParaRPr lang="en-US" dirty="0"/>
          </a:p>
          <a:p>
            <a:endParaRPr lang="en-GB" dirty="0"/>
          </a:p>
        </p:txBody>
      </p:sp>
    </p:spTree>
    <p:extLst>
      <p:ext uri="{BB962C8B-B14F-4D97-AF65-F5344CB8AC3E}">
        <p14:creationId xmlns:p14="http://schemas.microsoft.com/office/powerpoint/2010/main" val="339037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5463" y="344865"/>
            <a:ext cx="9637776" cy="1430696"/>
          </a:xfrm>
        </p:spPr>
        <p:txBody>
          <a:bodyPr>
            <a:normAutofit/>
          </a:bodyPr>
          <a:lstStyle/>
          <a:p>
            <a:pPr>
              <a:lnSpc>
                <a:spcPct val="70000"/>
              </a:lnSpc>
            </a:pPr>
            <a:br>
              <a:rPr lang="en-US" sz="3100" b="1" dirty="0">
                <a:effectLst/>
              </a:rPr>
            </a:br>
            <a:r>
              <a:rPr lang="en-US" b="1" dirty="0">
                <a:effectLst/>
              </a:rPr>
              <a:t>Stage 1 Alchemy </a:t>
            </a:r>
            <a:endParaRPr lang="en-US" b="1" dirty="0"/>
          </a:p>
        </p:txBody>
      </p:sp>
      <p:sp>
        <p:nvSpPr>
          <p:cNvPr id="3" name="Content Placeholder 2"/>
          <p:cNvSpPr>
            <a:spLocks noGrp="1"/>
          </p:cNvSpPr>
          <p:nvPr>
            <p:ph idx="1"/>
          </p:nvPr>
        </p:nvSpPr>
        <p:spPr>
          <a:xfrm>
            <a:off x="1059545" y="2178786"/>
            <a:ext cx="9637776" cy="4053848"/>
          </a:xfrm>
        </p:spPr>
        <p:txBody>
          <a:bodyPr>
            <a:normAutofit/>
          </a:bodyPr>
          <a:lstStyle/>
          <a:p>
            <a:pPr marL="0" indent="0">
              <a:lnSpc>
                <a:spcPct val="70000"/>
              </a:lnSpc>
              <a:buNone/>
            </a:pPr>
            <a:r>
              <a:rPr lang="en-US" sz="2400" b="1" dirty="0"/>
              <a:t>Let’s start with Goal Getting </a:t>
            </a:r>
          </a:p>
          <a:p>
            <a:pPr marL="0" indent="0">
              <a:lnSpc>
                <a:spcPct val="70000"/>
              </a:lnSpc>
              <a:buNone/>
            </a:pPr>
            <a:r>
              <a:rPr lang="en-US" sz="2400" dirty="0"/>
              <a:t>GREAT Goals are:</a:t>
            </a:r>
          </a:p>
          <a:p>
            <a:pPr>
              <a:lnSpc>
                <a:spcPct val="70000"/>
              </a:lnSpc>
            </a:pPr>
            <a:r>
              <a:rPr lang="en-US" sz="2400" dirty="0"/>
              <a:t>Outcome focused: Once you understand your WHY (and it's an enthusiastic WHY) you're 90% there!</a:t>
            </a:r>
          </a:p>
          <a:p>
            <a:pPr>
              <a:lnSpc>
                <a:spcPct val="70000"/>
              </a:lnSpc>
            </a:pPr>
            <a:r>
              <a:rPr lang="en-US" sz="2400" dirty="0"/>
              <a:t>In line with your values: The more a goal aligns with your inner or core values - the EASIER it will be to achieve. NOTE: We can achieve goals that don't align with our values but it's harder to do and less satisfying.</a:t>
            </a:r>
          </a:p>
          <a:p>
            <a:pPr>
              <a:lnSpc>
                <a:spcPct val="70000"/>
              </a:lnSpc>
            </a:pPr>
            <a:r>
              <a:rPr lang="en-US" sz="2400" dirty="0"/>
              <a:t>Stated in the positive: i.e. "I want healthy fingernails" rather than "I want to stop biting my nails"</a:t>
            </a:r>
          </a:p>
          <a:p>
            <a:pPr>
              <a:lnSpc>
                <a:spcPct val="70000"/>
              </a:lnSpc>
            </a:pPr>
            <a:r>
              <a:rPr lang="en-US" sz="2400" dirty="0"/>
              <a:t>and SMART</a:t>
            </a:r>
          </a:p>
        </p:txBody>
      </p:sp>
    </p:spTree>
    <p:extLst>
      <p:ext uri="{BB962C8B-B14F-4D97-AF65-F5344CB8AC3E}">
        <p14:creationId xmlns:p14="http://schemas.microsoft.com/office/powerpoint/2010/main" val="6326890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a:xfrm>
            <a:off x="838200" y="365125"/>
            <a:ext cx="11196918" cy="1325563"/>
          </a:xfrm>
        </p:spPr>
        <p:txBody>
          <a:bodyPr>
            <a:normAutofit/>
          </a:bodyPr>
          <a:lstStyle/>
          <a:p>
            <a:r>
              <a:rPr lang="en-GB" b="1" dirty="0"/>
              <a:t>Market diagnosis and profiling questions</a:t>
            </a:r>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fontScale="70000" lnSpcReduction="20000"/>
          </a:bodyPr>
          <a:lstStyle/>
          <a:p>
            <a:pPr marL="0" indent="0">
              <a:buNone/>
            </a:pPr>
            <a:r>
              <a:rPr lang="en-GB" dirty="0"/>
              <a:t>Answer these questions.</a:t>
            </a:r>
          </a:p>
          <a:p>
            <a:pPr marL="514350" lvl="0" indent="-514350">
              <a:buFont typeface="+mj-lt"/>
              <a:buAutoNum type="arabicPeriod"/>
            </a:pPr>
            <a:r>
              <a:rPr lang="en-GB" dirty="0"/>
              <a:t>What keeps them awake at night, indigestion boiling up their oesophagus, eyes open, staring at the ceiling?</a:t>
            </a:r>
          </a:p>
          <a:p>
            <a:pPr marL="514350" lvl="0" indent="-514350">
              <a:buFont typeface="+mj-lt"/>
              <a:buAutoNum type="arabicPeriod"/>
            </a:pPr>
            <a:r>
              <a:rPr lang="en-GB" dirty="0"/>
              <a:t>What are they afraid of?</a:t>
            </a:r>
          </a:p>
          <a:p>
            <a:pPr marL="514350" lvl="0" indent="-514350">
              <a:buFont typeface="+mj-lt"/>
              <a:buAutoNum type="arabicPeriod"/>
            </a:pPr>
            <a:r>
              <a:rPr lang="en-GB" dirty="0"/>
              <a:t>What are they angry about? Who are they angry at?</a:t>
            </a:r>
          </a:p>
          <a:p>
            <a:pPr marL="514350" lvl="0" indent="-514350">
              <a:buFont typeface="+mj-lt"/>
              <a:buAutoNum type="arabicPeriod"/>
            </a:pPr>
            <a:r>
              <a:rPr lang="en-GB" dirty="0"/>
              <a:t>What are their top 3 daily frustrations?</a:t>
            </a:r>
          </a:p>
          <a:p>
            <a:pPr marL="514350" lvl="0" indent="-514350">
              <a:buFont typeface="+mj-lt"/>
              <a:buAutoNum type="arabicPeriod"/>
            </a:pPr>
            <a:r>
              <a:rPr lang="en-GB" dirty="0"/>
              <a:t>What trends are occurring and will occur in their business or lives?</a:t>
            </a:r>
          </a:p>
          <a:p>
            <a:pPr marL="514350" lvl="0" indent="-514350">
              <a:buFont typeface="+mj-lt"/>
              <a:buAutoNum type="arabicPeriod"/>
            </a:pPr>
            <a:r>
              <a:rPr lang="en-GB" dirty="0"/>
              <a:t>What do they secretly, ardently desire the most?</a:t>
            </a:r>
          </a:p>
          <a:p>
            <a:pPr marL="514350" lvl="0" indent="-514350">
              <a:buFont typeface="+mj-lt"/>
              <a:buAutoNum type="arabicPeriod"/>
            </a:pPr>
            <a:r>
              <a:rPr lang="en-GB" dirty="0"/>
              <a:t>Is there a built in bias to the way they make decisions? example: engineers = exceptionally analytical)</a:t>
            </a:r>
          </a:p>
          <a:p>
            <a:pPr marL="514350" lvl="0" indent="-514350">
              <a:buFont typeface="+mj-lt"/>
              <a:buAutoNum type="arabicPeriod"/>
            </a:pPr>
            <a:r>
              <a:rPr lang="en-GB" dirty="0"/>
              <a:t>Do they have their own language?</a:t>
            </a:r>
          </a:p>
          <a:p>
            <a:pPr marL="514350" lvl="0" indent="-514350">
              <a:buFont typeface="+mj-lt"/>
              <a:buAutoNum type="arabicPeriod"/>
            </a:pPr>
            <a:r>
              <a:rPr lang="en-GB" dirty="0"/>
              <a:t>Who else is selling something similar to them, and how?</a:t>
            </a:r>
          </a:p>
          <a:p>
            <a:pPr marL="514350" lvl="0" indent="-514350">
              <a:buFont typeface="+mj-lt"/>
              <a:buAutoNum type="arabicPeriod"/>
            </a:pPr>
            <a:r>
              <a:rPr lang="en-GB" dirty="0"/>
              <a:t>Who else has tried selling them something similar and how has the effort failed</a:t>
            </a:r>
          </a:p>
          <a:p>
            <a:endParaRPr lang="en-GB" dirty="0"/>
          </a:p>
        </p:txBody>
      </p:sp>
    </p:spTree>
    <p:extLst>
      <p:ext uri="{BB962C8B-B14F-4D97-AF65-F5344CB8AC3E}">
        <p14:creationId xmlns:p14="http://schemas.microsoft.com/office/powerpoint/2010/main" val="9553064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a:xfrm>
            <a:off x="838200" y="365125"/>
            <a:ext cx="11196918" cy="1325563"/>
          </a:xfrm>
        </p:spPr>
        <p:txBody>
          <a:bodyPr>
            <a:normAutofit/>
          </a:bodyPr>
          <a:lstStyle/>
          <a:p>
            <a:r>
              <a:rPr lang="en-GB" b="1" dirty="0"/>
              <a:t>Market diagnosis and profiling questions</a:t>
            </a:r>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a:bodyPr>
          <a:lstStyle/>
          <a:p>
            <a:r>
              <a:rPr lang="en-GB" dirty="0"/>
              <a:t>Go through these. Now draw a picture of your avatar, give him/her a name and sketch her a bio. Now you know how to speak to her on your funnel, ads &amp; emails.</a:t>
            </a:r>
          </a:p>
          <a:p>
            <a:r>
              <a:rPr lang="en-GB" dirty="0"/>
              <a:t>You can also make an empathy map. When you figured out the basics, and then get into the mindsets more &amp; more. </a:t>
            </a:r>
          </a:p>
          <a:p>
            <a:endParaRPr lang="en-GB" dirty="0"/>
          </a:p>
        </p:txBody>
      </p:sp>
    </p:spTree>
    <p:extLst>
      <p:ext uri="{BB962C8B-B14F-4D97-AF65-F5344CB8AC3E}">
        <p14:creationId xmlns:p14="http://schemas.microsoft.com/office/powerpoint/2010/main" val="302879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6D28B14-71F1-4FB8-909D-3EE21C6721B7}"/>
              </a:ext>
            </a:extLst>
          </p:cNvPr>
          <p:cNvPicPr>
            <a:picLocks noChangeAspect="1"/>
          </p:cNvPicPr>
          <p:nvPr/>
        </p:nvPicPr>
        <p:blipFill>
          <a:blip r:embed="rId2"/>
          <a:stretch>
            <a:fillRect/>
          </a:stretch>
        </p:blipFill>
        <p:spPr>
          <a:xfrm>
            <a:off x="905481" y="188416"/>
            <a:ext cx="10007684" cy="6481167"/>
          </a:xfrm>
          <a:prstGeom prst="rect">
            <a:avLst/>
          </a:prstGeom>
        </p:spPr>
      </p:pic>
    </p:spTree>
    <p:extLst>
      <p:ext uri="{BB962C8B-B14F-4D97-AF65-F5344CB8AC3E}">
        <p14:creationId xmlns:p14="http://schemas.microsoft.com/office/powerpoint/2010/main" val="3468909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58EE8-A43C-44CD-936E-76EB9223F8E7}"/>
              </a:ext>
            </a:extLst>
          </p:cNvPr>
          <p:cNvSpPr>
            <a:spLocks noGrp="1"/>
          </p:cNvSpPr>
          <p:nvPr>
            <p:ph type="title"/>
          </p:nvPr>
        </p:nvSpPr>
        <p:spPr>
          <a:xfrm>
            <a:off x="838199" y="0"/>
            <a:ext cx="10515600" cy="1325563"/>
          </a:xfrm>
        </p:spPr>
        <p:txBody>
          <a:bodyPr/>
          <a:lstStyle/>
          <a:p>
            <a:r>
              <a:rPr lang="en-GB" b="1" dirty="0"/>
              <a:t>Define your avatars</a:t>
            </a:r>
          </a:p>
        </p:txBody>
      </p:sp>
      <p:pic>
        <p:nvPicPr>
          <p:cNvPr id="4" name="Picture 3">
            <a:extLst>
              <a:ext uri="{FF2B5EF4-FFF2-40B4-BE49-F238E27FC236}">
                <a16:creationId xmlns:a16="http://schemas.microsoft.com/office/drawing/2014/main" id="{7BA74D42-BAC8-43CE-AA40-631331060D16}"/>
              </a:ext>
            </a:extLst>
          </p:cNvPr>
          <p:cNvPicPr>
            <a:picLocks noChangeAspect="1"/>
          </p:cNvPicPr>
          <p:nvPr/>
        </p:nvPicPr>
        <p:blipFill>
          <a:blip r:embed="rId2"/>
          <a:stretch>
            <a:fillRect/>
          </a:stretch>
        </p:blipFill>
        <p:spPr>
          <a:xfrm>
            <a:off x="1756399" y="1027906"/>
            <a:ext cx="8679201" cy="5796868"/>
          </a:xfrm>
          <a:prstGeom prst="rect">
            <a:avLst/>
          </a:prstGeom>
        </p:spPr>
      </p:pic>
    </p:spTree>
    <p:extLst>
      <p:ext uri="{BB962C8B-B14F-4D97-AF65-F5344CB8AC3E}">
        <p14:creationId xmlns:p14="http://schemas.microsoft.com/office/powerpoint/2010/main" val="20434382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a:xfrm>
            <a:off x="838200" y="365125"/>
            <a:ext cx="11196918" cy="1325563"/>
          </a:xfrm>
        </p:spPr>
        <p:txBody>
          <a:bodyPr>
            <a:normAutofit/>
          </a:bodyPr>
          <a:lstStyle/>
          <a:p>
            <a:r>
              <a:rPr lang="en-GB" b="1" dirty="0"/>
              <a:t>Primary Competition</a:t>
            </a:r>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a:bodyPr>
          <a:lstStyle/>
          <a:p>
            <a:r>
              <a:rPr lang="en-GB" dirty="0"/>
              <a:t>Identify your existing competition (note the approximate market share of each):</a:t>
            </a:r>
          </a:p>
          <a:p>
            <a:r>
              <a:rPr lang="en-GB" dirty="0"/>
              <a:t>What products (and at what price points) do they have currently in the market?</a:t>
            </a:r>
          </a:p>
          <a:p>
            <a:r>
              <a:rPr lang="en-GB" dirty="0"/>
              <a:t>What are the strengths and weaknesses of your existing and potential competition?</a:t>
            </a:r>
          </a:p>
          <a:p>
            <a:r>
              <a:rPr lang="en-GB" dirty="0"/>
              <a:t>Ideal Client: Based on all of the above, who is your ideal client?</a:t>
            </a:r>
          </a:p>
          <a:p>
            <a:r>
              <a:rPr lang="en-GB" dirty="0"/>
              <a:t>Top 3 Biggest Pain Points of Your Ideal Client (that you can help solve):</a:t>
            </a:r>
          </a:p>
          <a:p>
            <a:endParaRPr lang="en-GB" dirty="0"/>
          </a:p>
        </p:txBody>
      </p:sp>
    </p:spTree>
    <p:extLst>
      <p:ext uri="{BB962C8B-B14F-4D97-AF65-F5344CB8AC3E}">
        <p14:creationId xmlns:p14="http://schemas.microsoft.com/office/powerpoint/2010/main" val="22615756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a:xfrm>
            <a:off x="838200" y="365125"/>
            <a:ext cx="11196918" cy="1325563"/>
          </a:xfrm>
        </p:spPr>
        <p:txBody>
          <a:bodyPr>
            <a:normAutofit/>
          </a:bodyPr>
          <a:lstStyle/>
          <a:p>
            <a:r>
              <a:rPr lang="en-GB" b="1" dirty="0"/>
              <a:t>Summary</a:t>
            </a:r>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fontScale="85000" lnSpcReduction="20000"/>
          </a:bodyPr>
          <a:lstStyle/>
          <a:p>
            <a:pPr marL="0" indent="0">
              <a:buNone/>
            </a:pPr>
            <a:r>
              <a:rPr lang="en-US" dirty="0"/>
              <a:t>We started by examining: 1. </a:t>
            </a:r>
            <a:r>
              <a:rPr lang="en-US" b="1" i="1" dirty="0"/>
              <a:t>The Prospect</a:t>
            </a:r>
            <a:endParaRPr lang="en-GB" b="1" i="1" dirty="0"/>
          </a:p>
          <a:p>
            <a:pPr marL="0" indent="0">
              <a:buNone/>
            </a:pPr>
            <a:r>
              <a:rPr lang="en-US" dirty="0"/>
              <a:t>We examine the prospect to understand their wants, emotions, and beliefs.</a:t>
            </a:r>
            <a:endParaRPr lang="en-GB" dirty="0"/>
          </a:p>
          <a:p>
            <a:pPr marL="0" indent="0">
              <a:buNone/>
            </a:pPr>
            <a:r>
              <a:rPr lang="en-US" dirty="0"/>
              <a:t>This, so we uncover the emotional hot buttons and triggers necessary for presenting a compelling sales message.</a:t>
            </a:r>
            <a:endParaRPr lang="en-GB" dirty="0"/>
          </a:p>
          <a:p>
            <a:pPr marL="0" indent="0">
              <a:buNone/>
            </a:pPr>
            <a:r>
              <a:rPr lang="en-US" dirty="0"/>
              <a:t>And, so we recognize what the prospect already knows and believes about their problem, about the ideal solution, about your product, and about your competitors. </a:t>
            </a:r>
            <a:r>
              <a:rPr lang="en-US" i="1" dirty="0"/>
              <a:t>(This is critical because all profitable marketing funnels begin with the prospect’s existing beliefs.)</a:t>
            </a:r>
            <a:endParaRPr lang="en-GB" dirty="0"/>
          </a:p>
          <a:p>
            <a:pPr marL="0" indent="0">
              <a:buNone/>
            </a:pPr>
            <a:r>
              <a:rPr lang="en-US" dirty="0"/>
              <a:t>To aid your examination of your prospects, ask:</a:t>
            </a:r>
            <a:endParaRPr lang="en-GB" dirty="0"/>
          </a:p>
          <a:p>
            <a:pPr lvl="0"/>
            <a:r>
              <a:rPr lang="en-US" dirty="0"/>
              <a:t>What do they think and feel?</a:t>
            </a:r>
            <a:endParaRPr lang="en-GB" dirty="0"/>
          </a:p>
          <a:p>
            <a:pPr lvl="0"/>
            <a:r>
              <a:rPr lang="en-US" dirty="0"/>
              <a:t>What do they already know and believe?</a:t>
            </a:r>
            <a:endParaRPr lang="en-GB" dirty="0"/>
          </a:p>
          <a:p>
            <a:pPr lvl="0"/>
            <a:r>
              <a:rPr lang="en-US" dirty="0"/>
              <a:t>And what have they always wondered about, wanted to know, or better understand?</a:t>
            </a:r>
            <a:endParaRPr lang="en-GB" dirty="0"/>
          </a:p>
          <a:p>
            <a:endParaRPr lang="en-GB" dirty="0"/>
          </a:p>
        </p:txBody>
      </p:sp>
    </p:spTree>
    <p:extLst>
      <p:ext uri="{BB962C8B-B14F-4D97-AF65-F5344CB8AC3E}">
        <p14:creationId xmlns:p14="http://schemas.microsoft.com/office/powerpoint/2010/main" val="20834827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EF2E9-B03A-41DF-BF3D-3967A34CD902}"/>
              </a:ext>
            </a:extLst>
          </p:cNvPr>
          <p:cNvSpPr>
            <a:spLocks noGrp="1"/>
          </p:cNvSpPr>
          <p:nvPr>
            <p:ph type="title"/>
          </p:nvPr>
        </p:nvSpPr>
        <p:spPr>
          <a:xfrm>
            <a:off x="838200" y="365125"/>
            <a:ext cx="11196918" cy="1325563"/>
          </a:xfrm>
        </p:spPr>
        <p:txBody>
          <a:bodyPr>
            <a:normAutofit/>
          </a:bodyPr>
          <a:lstStyle/>
          <a:p>
            <a:r>
              <a:rPr lang="en-GB" b="1" dirty="0"/>
              <a:t>Summary</a:t>
            </a:r>
          </a:p>
        </p:txBody>
      </p:sp>
      <p:sp>
        <p:nvSpPr>
          <p:cNvPr id="3" name="Content Placeholder 2">
            <a:extLst>
              <a:ext uri="{FF2B5EF4-FFF2-40B4-BE49-F238E27FC236}">
                <a16:creationId xmlns:a16="http://schemas.microsoft.com/office/drawing/2014/main" id="{D9E69809-720C-41A7-8FE4-1DDDA4A85154}"/>
              </a:ext>
            </a:extLst>
          </p:cNvPr>
          <p:cNvSpPr>
            <a:spLocks noGrp="1"/>
          </p:cNvSpPr>
          <p:nvPr>
            <p:ph idx="1"/>
          </p:nvPr>
        </p:nvSpPr>
        <p:spPr/>
        <p:txBody>
          <a:bodyPr>
            <a:normAutofit/>
          </a:bodyPr>
          <a:lstStyle/>
          <a:p>
            <a:pPr marL="0" lvl="0" indent="0">
              <a:buNone/>
            </a:pPr>
            <a:r>
              <a:rPr lang="en-US" b="1" i="1" dirty="0"/>
              <a:t>The Competition</a:t>
            </a:r>
          </a:p>
          <a:p>
            <a:pPr marL="0" lvl="0" indent="0">
              <a:buNone/>
            </a:pPr>
            <a:endParaRPr lang="en-GB" b="1" i="1" dirty="0"/>
          </a:p>
          <a:p>
            <a:pPr marL="0" indent="0">
              <a:buNone/>
            </a:pPr>
            <a:r>
              <a:rPr lang="en-US" dirty="0"/>
              <a:t>We examine your competitors’ marketing to understand the promises, claims, benefit statements, mechanisms, positioning statements, and offers that have already been used and presented to the market.</a:t>
            </a:r>
            <a:endParaRPr lang="en-GB" dirty="0"/>
          </a:p>
          <a:p>
            <a:pPr marL="0" indent="0">
              <a:buNone/>
            </a:pPr>
            <a:endParaRPr lang="en-US" dirty="0"/>
          </a:p>
          <a:p>
            <a:pPr marL="0" indent="0">
              <a:buNone/>
            </a:pPr>
            <a:r>
              <a:rPr lang="en-US" dirty="0"/>
              <a:t>This is critical because it demonstrates the level of Marketplace Sophistication.</a:t>
            </a:r>
            <a:endParaRPr lang="en-GB" dirty="0"/>
          </a:p>
          <a:p>
            <a:endParaRPr lang="en-GB" dirty="0"/>
          </a:p>
        </p:txBody>
      </p:sp>
    </p:spTree>
    <p:extLst>
      <p:ext uri="{BB962C8B-B14F-4D97-AF65-F5344CB8AC3E}">
        <p14:creationId xmlns:p14="http://schemas.microsoft.com/office/powerpoint/2010/main" val="2616287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3683" y="378373"/>
            <a:ext cx="10232157" cy="2112580"/>
          </a:xfrm>
        </p:spPr>
        <p:txBody>
          <a:bodyPr>
            <a:normAutofit/>
          </a:bodyPr>
          <a:lstStyle/>
          <a:p>
            <a:pPr>
              <a:lnSpc>
                <a:spcPct val="70000"/>
              </a:lnSpc>
            </a:pPr>
            <a:r>
              <a:rPr lang="en-US" b="1" dirty="0">
                <a:effectLst/>
              </a:rPr>
              <a:t>Stage 1 Alchemy</a:t>
            </a:r>
            <a:endParaRPr lang="en-US" sz="3100" b="1" dirty="0"/>
          </a:p>
        </p:txBody>
      </p:sp>
      <p:sp>
        <p:nvSpPr>
          <p:cNvPr id="3" name="Content Placeholder 2"/>
          <p:cNvSpPr>
            <a:spLocks noGrp="1"/>
          </p:cNvSpPr>
          <p:nvPr>
            <p:ph idx="1"/>
          </p:nvPr>
        </p:nvSpPr>
        <p:spPr>
          <a:xfrm>
            <a:off x="990873" y="2317851"/>
            <a:ext cx="9637776" cy="2714771"/>
          </a:xfrm>
        </p:spPr>
        <p:txBody>
          <a:bodyPr>
            <a:normAutofit/>
          </a:bodyPr>
          <a:lstStyle/>
          <a:p>
            <a:pPr marL="0" indent="0">
              <a:buNone/>
            </a:pPr>
            <a:r>
              <a:rPr lang="en-GB" b="1" i="1" dirty="0"/>
              <a:t>Focusing on the Outcome:</a:t>
            </a:r>
          </a:p>
          <a:p>
            <a:pPr lvl="0"/>
            <a:r>
              <a:rPr lang="en-GB" dirty="0"/>
              <a:t>What is it that you really, REALLY want? </a:t>
            </a:r>
            <a:r>
              <a:rPr lang="en-GB" i="1" dirty="0"/>
              <a:t>Dig deep… </a:t>
            </a:r>
            <a:endParaRPr lang="en-GB" dirty="0"/>
          </a:p>
          <a:p>
            <a:pPr lvl="0"/>
            <a:r>
              <a:rPr lang="en-GB" dirty="0"/>
              <a:t>What is the SPECIFIC outcome you're looking for? </a:t>
            </a:r>
          </a:p>
          <a:p>
            <a:pPr lvl="0"/>
            <a:r>
              <a:rPr lang="en-GB" dirty="0"/>
              <a:t>What is the PAIN for you of NOT achieving your goal? </a:t>
            </a:r>
          </a:p>
          <a:p>
            <a:pPr marL="0" indent="0">
              <a:buNone/>
            </a:pPr>
            <a:endParaRPr lang="en-US" sz="2000" dirty="0"/>
          </a:p>
        </p:txBody>
      </p:sp>
    </p:spTree>
    <p:extLst>
      <p:ext uri="{BB962C8B-B14F-4D97-AF65-F5344CB8AC3E}">
        <p14:creationId xmlns:p14="http://schemas.microsoft.com/office/powerpoint/2010/main" val="305619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547" y="707387"/>
            <a:ext cx="9637776" cy="1430696"/>
          </a:xfrm>
        </p:spPr>
        <p:txBody>
          <a:bodyPr>
            <a:normAutofit/>
          </a:bodyPr>
          <a:lstStyle/>
          <a:p>
            <a:pPr>
              <a:lnSpc>
                <a:spcPct val="70000"/>
              </a:lnSpc>
            </a:pPr>
            <a:br>
              <a:rPr lang="en-US" sz="3100" b="1" dirty="0">
                <a:effectLst/>
              </a:rPr>
            </a:br>
            <a:r>
              <a:rPr lang="en-US" b="1" dirty="0">
                <a:effectLst/>
              </a:rPr>
              <a:t>Stage 1 Alchemy </a:t>
            </a:r>
            <a:br>
              <a:rPr lang="en-US" sz="3100" b="1" i="1" dirty="0">
                <a:effectLst/>
              </a:rPr>
            </a:br>
            <a:endParaRPr lang="en-US" sz="3100" b="1" dirty="0"/>
          </a:p>
        </p:txBody>
      </p:sp>
      <p:sp>
        <p:nvSpPr>
          <p:cNvPr id="3" name="Content Placeholder 2"/>
          <p:cNvSpPr>
            <a:spLocks noGrp="1"/>
          </p:cNvSpPr>
          <p:nvPr>
            <p:ph idx="1"/>
          </p:nvPr>
        </p:nvSpPr>
        <p:spPr>
          <a:xfrm>
            <a:off x="851338" y="2060028"/>
            <a:ext cx="10074502" cy="4456385"/>
          </a:xfrm>
        </p:spPr>
        <p:txBody>
          <a:bodyPr>
            <a:normAutofit fontScale="85000" lnSpcReduction="20000"/>
          </a:bodyPr>
          <a:lstStyle/>
          <a:p>
            <a:pPr marL="0" indent="0">
              <a:lnSpc>
                <a:spcPct val="80000"/>
              </a:lnSpc>
              <a:buNone/>
            </a:pPr>
            <a:r>
              <a:rPr lang="en-GB" sz="2600" b="1" i="1" dirty="0"/>
              <a:t>Aligning with your Values</a:t>
            </a:r>
          </a:p>
          <a:p>
            <a:pPr>
              <a:lnSpc>
                <a:spcPct val="80000"/>
              </a:lnSpc>
            </a:pPr>
            <a:endParaRPr lang="en-GB" sz="2600" b="1" i="1" dirty="0"/>
          </a:p>
          <a:p>
            <a:pPr>
              <a:lnSpc>
                <a:spcPct val="80000"/>
              </a:lnSpc>
            </a:pPr>
            <a:r>
              <a:rPr lang="en-GB" sz="2600" dirty="0"/>
              <a:t>Is this goal in line with your life vision/overall life-plan?  </a:t>
            </a:r>
            <a:r>
              <a:rPr lang="en-GB" sz="2600" i="1" dirty="0"/>
              <a:t>(Don't know - what does your gut tell you?)</a:t>
            </a:r>
            <a:endParaRPr lang="en-GB" sz="2600" dirty="0"/>
          </a:p>
          <a:p>
            <a:pPr>
              <a:lnSpc>
                <a:spcPct val="80000"/>
              </a:lnSpc>
            </a:pPr>
            <a:r>
              <a:rPr lang="en-GB" sz="2600" dirty="0"/>
              <a:t>Is this goal in line with your values? </a:t>
            </a:r>
            <a:r>
              <a:rPr lang="en-GB" sz="2600" i="1" dirty="0"/>
              <a:t>(Unsure?</a:t>
            </a:r>
            <a:r>
              <a:rPr lang="en-GB" sz="2600" dirty="0"/>
              <a:t> </a:t>
            </a:r>
            <a:r>
              <a:rPr lang="en-GB" sz="2600" i="1" dirty="0"/>
              <a:t>Ask yourself what’s REALLY important to you in life - will this goal help you achieve more of that?)</a:t>
            </a:r>
            <a:endParaRPr lang="en-GB" sz="2600" dirty="0"/>
          </a:p>
          <a:p>
            <a:pPr>
              <a:lnSpc>
                <a:spcPct val="80000"/>
              </a:lnSpc>
            </a:pPr>
            <a:r>
              <a:rPr lang="en-GB" sz="2600" dirty="0"/>
              <a:t>Are the goals something YOU truly want, or are they something you think you SHOULD have or SHOULD be doing?  </a:t>
            </a:r>
            <a:r>
              <a:rPr lang="en-GB" sz="2600" i="1" dirty="0"/>
              <a:t>(Tip: If it is a SHOULD, it may be someone else's dream…)</a:t>
            </a:r>
            <a:endParaRPr lang="en-GB" sz="2600" dirty="0"/>
          </a:p>
          <a:p>
            <a:pPr>
              <a:lnSpc>
                <a:spcPct val="80000"/>
              </a:lnSpc>
            </a:pPr>
            <a:r>
              <a:rPr lang="en-GB" sz="2600" dirty="0"/>
              <a:t>When you think about your goal does it give you a sense of deep contentment or 'rightness', happiness and/or excitement? </a:t>
            </a:r>
            <a:r>
              <a:rPr lang="en-GB" sz="2600" i="1" dirty="0"/>
              <a:t>(If so, these are good signs that it’s a healthy goal.)</a:t>
            </a:r>
          </a:p>
          <a:p>
            <a:r>
              <a:rPr lang="en-GB" sz="2600" dirty="0"/>
              <a:t>If you could have the goal RIGHT NOW – would you take it? </a:t>
            </a:r>
            <a:r>
              <a:rPr lang="en-GB" sz="2600" i="1" dirty="0"/>
              <a:t>(If not, why not? What issues are there?) </a:t>
            </a:r>
            <a:endParaRPr lang="en-GB" sz="2600" dirty="0"/>
          </a:p>
          <a:p>
            <a:r>
              <a:rPr lang="en-GB" sz="2600" dirty="0"/>
              <a:t>How does this goal fit into your life/lifestyle?  </a:t>
            </a:r>
            <a:r>
              <a:rPr lang="en-GB" sz="2600" i="1" dirty="0"/>
              <a:t>(Time/effort/commitments/who else might be impacted?)</a:t>
            </a:r>
            <a:endParaRPr lang="en-GB" sz="2600" dirty="0"/>
          </a:p>
          <a:p>
            <a:pPr>
              <a:lnSpc>
                <a:spcPct val="80000"/>
              </a:lnSpc>
            </a:pPr>
            <a:endParaRPr lang="en-GB" sz="1700" dirty="0"/>
          </a:p>
          <a:p>
            <a:pPr marL="0" indent="0">
              <a:lnSpc>
                <a:spcPct val="80000"/>
              </a:lnSpc>
              <a:buNone/>
            </a:pPr>
            <a:endParaRPr lang="en-US" sz="1700" dirty="0"/>
          </a:p>
        </p:txBody>
      </p:sp>
    </p:spTree>
    <p:extLst>
      <p:ext uri="{BB962C8B-B14F-4D97-AF65-F5344CB8AC3E}">
        <p14:creationId xmlns:p14="http://schemas.microsoft.com/office/powerpoint/2010/main" val="1819016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974" y="171834"/>
            <a:ext cx="9637776" cy="1430696"/>
          </a:xfrm>
        </p:spPr>
        <p:txBody>
          <a:bodyPr>
            <a:normAutofit/>
          </a:bodyPr>
          <a:lstStyle/>
          <a:p>
            <a:pPr>
              <a:lnSpc>
                <a:spcPct val="70000"/>
              </a:lnSpc>
            </a:pPr>
            <a:br>
              <a:rPr lang="en-US" sz="3100" b="1" dirty="0">
                <a:effectLst/>
              </a:rPr>
            </a:br>
            <a:r>
              <a:rPr lang="en-US" b="1" dirty="0">
                <a:effectLst/>
              </a:rPr>
              <a:t>Stage 1 Alchemy </a:t>
            </a:r>
            <a:endParaRPr lang="en-US" sz="3100" b="1" dirty="0"/>
          </a:p>
        </p:txBody>
      </p:sp>
      <p:sp>
        <p:nvSpPr>
          <p:cNvPr id="3" name="Content Placeholder 2"/>
          <p:cNvSpPr>
            <a:spLocks noGrp="1"/>
          </p:cNvSpPr>
          <p:nvPr>
            <p:ph idx="1"/>
          </p:nvPr>
        </p:nvSpPr>
        <p:spPr>
          <a:xfrm>
            <a:off x="688973" y="1896345"/>
            <a:ext cx="10430971" cy="4294248"/>
          </a:xfrm>
        </p:spPr>
        <p:txBody>
          <a:bodyPr>
            <a:normAutofit fontScale="70000" lnSpcReduction="20000"/>
          </a:bodyPr>
          <a:lstStyle/>
          <a:p>
            <a:pPr marL="0" indent="0">
              <a:buNone/>
            </a:pPr>
            <a:r>
              <a:rPr lang="en-GB" sz="3200" b="1" i="1" dirty="0"/>
              <a:t>Identifying Obstacles:</a:t>
            </a:r>
          </a:p>
          <a:p>
            <a:r>
              <a:rPr lang="en-GB" sz="3200" dirty="0"/>
              <a:t>Can YOU start &amp; maintain this goal/outcome?  </a:t>
            </a:r>
            <a:r>
              <a:rPr lang="en-GB" sz="3200" i="1" dirty="0"/>
              <a:t>(i.e. Do you have complete control over achieving it?)</a:t>
            </a:r>
            <a:endParaRPr lang="en-GB" sz="3200" dirty="0"/>
          </a:p>
          <a:p>
            <a:r>
              <a:rPr lang="en-GB" sz="3200" dirty="0"/>
              <a:t>How will making this change affect other aspects of your life?  </a:t>
            </a:r>
            <a:r>
              <a:rPr lang="en-GB" sz="3200" i="1" dirty="0"/>
              <a:t>(i.e. What else might you need to deal with?)</a:t>
            </a:r>
            <a:endParaRPr lang="en-GB" sz="3200" dirty="0"/>
          </a:p>
          <a:p>
            <a:r>
              <a:rPr lang="en-GB" sz="3200" dirty="0"/>
              <a:t>What's good about your CURRENT SITUATION? </a:t>
            </a:r>
            <a:r>
              <a:rPr lang="en-GB" sz="3200" i="1" dirty="0"/>
              <a:t>(i.e. What's the benefit of staying right where you are?) </a:t>
            </a:r>
            <a:r>
              <a:rPr lang="en-GB" sz="3200" dirty="0"/>
              <a:t>Then ask, how can I keep those good aspects while STILL making this change?</a:t>
            </a:r>
          </a:p>
          <a:p>
            <a:r>
              <a:rPr lang="en-GB" sz="3200" dirty="0"/>
              <a:t>WHAT might you have to give up/stop doing to achieve this goal?  </a:t>
            </a:r>
            <a:r>
              <a:rPr lang="en-GB" sz="3200" i="1" dirty="0"/>
              <a:t>(Essentially, what’s the price of making this change – and are you willing to pay it?)</a:t>
            </a:r>
            <a:endParaRPr lang="en-GB" sz="3200" dirty="0"/>
          </a:p>
          <a:p>
            <a:r>
              <a:rPr lang="en-GB" sz="3200" dirty="0"/>
              <a:t>If there was something important around achieving this goal (to help you succeed, or that could get in the way) that you haven't mentioned yet, what would it be?</a:t>
            </a:r>
          </a:p>
          <a:p>
            <a:r>
              <a:rPr lang="en-GB" sz="3200" dirty="0"/>
              <a:t>WHO will you have to BE to achieve this goal?</a:t>
            </a:r>
          </a:p>
          <a:p>
            <a:pPr marL="0" indent="0">
              <a:lnSpc>
                <a:spcPct val="80000"/>
              </a:lnSpc>
              <a:buNone/>
            </a:pPr>
            <a:endParaRPr lang="en-US" sz="1700" dirty="0"/>
          </a:p>
        </p:txBody>
      </p:sp>
    </p:spTree>
    <p:extLst>
      <p:ext uri="{BB962C8B-B14F-4D97-AF65-F5344CB8AC3E}">
        <p14:creationId xmlns:p14="http://schemas.microsoft.com/office/powerpoint/2010/main" val="2434557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7954" y="581263"/>
            <a:ext cx="9637776" cy="1430696"/>
          </a:xfrm>
        </p:spPr>
        <p:txBody>
          <a:bodyPr>
            <a:normAutofit fontScale="90000"/>
          </a:bodyPr>
          <a:lstStyle/>
          <a:p>
            <a:pPr>
              <a:lnSpc>
                <a:spcPct val="70000"/>
              </a:lnSpc>
            </a:pPr>
            <a:br>
              <a:rPr lang="en-US" sz="4900" b="1" dirty="0">
                <a:effectLst/>
              </a:rPr>
            </a:br>
            <a:r>
              <a:rPr lang="en-US" sz="4900" b="1" dirty="0">
                <a:effectLst/>
              </a:rPr>
              <a:t>Stage 1 Alchemy </a:t>
            </a:r>
            <a:br>
              <a:rPr lang="en-GB" sz="3100" b="1" dirty="0">
                <a:effectLst/>
              </a:rPr>
            </a:br>
            <a:br>
              <a:rPr lang="en-US" sz="3100" b="1" i="1" dirty="0">
                <a:effectLst/>
              </a:rPr>
            </a:br>
            <a:endParaRPr lang="en-US" sz="3100" b="1" dirty="0"/>
          </a:p>
        </p:txBody>
      </p:sp>
      <p:sp>
        <p:nvSpPr>
          <p:cNvPr id="3" name="Content Placeholder 2"/>
          <p:cNvSpPr>
            <a:spLocks noGrp="1"/>
          </p:cNvSpPr>
          <p:nvPr>
            <p:ph idx="1"/>
          </p:nvPr>
        </p:nvSpPr>
        <p:spPr>
          <a:xfrm>
            <a:off x="752037" y="2138083"/>
            <a:ext cx="9637776" cy="3999959"/>
          </a:xfrm>
        </p:spPr>
        <p:txBody>
          <a:bodyPr>
            <a:normAutofit fontScale="62500" lnSpcReduction="20000"/>
          </a:bodyPr>
          <a:lstStyle/>
          <a:p>
            <a:pPr marL="0" indent="0">
              <a:buNone/>
            </a:pPr>
            <a:r>
              <a:rPr lang="en-GB" sz="4400" b="1" i="1" dirty="0"/>
              <a:t>Goal Sizing:</a:t>
            </a:r>
          </a:p>
          <a:p>
            <a:pPr marL="0" indent="0">
              <a:buNone/>
            </a:pPr>
            <a:r>
              <a:rPr lang="en-GB" sz="4400" dirty="0"/>
              <a:t>Is your goal the right size to be working on? Too big? Break down into smaller goals. Too small? Fit into a larger goal.</a:t>
            </a:r>
          </a:p>
          <a:p>
            <a:endParaRPr lang="en-GB" sz="4400" dirty="0"/>
          </a:p>
          <a:p>
            <a:pPr lvl="0"/>
            <a:r>
              <a:rPr lang="en-GB" sz="4400" dirty="0"/>
              <a:t>What would be the MINIMUM/Super-Easy level of goal to achieve?</a:t>
            </a:r>
          </a:p>
          <a:p>
            <a:pPr lvl="0"/>
            <a:r>
              <a:rPr lang="en-GB" sz="4400" dirty="0"/>
              <a:t>What would be your TARGET level of goal to achieve?</a:t>
            </a:r>
          </a:p>
          <a:p>
            <a:pPr lvl="0"/>
            <a:r>
              <a:rPr lang="en-GB" sz="4400" dirty="0"/>
              <a:t>What would be your EXTRAORDINARY level of goal to achieve?</a:t>
            </a:r>
          </a:p>
          <a:p>
            <a:pPr lvl="1"/>
            <a:r>
              <a:rPr lang="en-GB" sz="3600" dirty="0"/>
              <a:t> give yourself a goal range you can't fail to achieve!</a:t>
            </a:r>
          </a:p>
          <a:p>
            <a:endParaRPr lang="en-GB" dirty="0"/>
          </a:p>
          <a:p>
            <a:pPr>
              <a:lnSpc>
                <a:spcPct val="80000"/>
              </a:lnSpc>
            </a:pPr>
            <a:endParaRPr lang="en-GB" sz="1700" dirty="0"/>
          </a:p>
          <a:p>
            <a:pPr marL="0" indent="0">
              <a:lnSpc>
                <a:spcPct val="80000"/>
              </a:lnSpc>
              <a:buNone/>
            </a:pPr>
            <a:endParaRPr lang="en-US" sz="1700" dirty="0"/>
          </a:p>
        </p:txBody>
      </p:sp>
    </p:spTree>
    <p:extLst>
      <p:ext uri="{BB962C8B-B14F-4D97-AF65-F5344CB8AC3E}">
        <p14:creationId xmlns:p14="http://schemas.microsoft.com/office/powerpoint/2010/main" val="4188674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5098" y="633089"/>
            <a:ext cx="9637776" cy="1430696"/>
          </a:xfrm>
        </p:spPr>
        <p:txBody>
          <a:bodyPr>
            <a:normAutofit/>
          </a:bodyPr>
          <a:lstStyle/>
          <a:p>
            <a:pPr>
              <a:lnSpc>
                <a:spcPct val="70000"/>
              </a:lnSpc>
            </a:pPr>
            <a:br>
              <a:rPr lang="en-US" sz="3100" b="1" dirty="0">
                <a:effectLst/>
              </a:rPr>
            </a:br>
            <a:r>
              <a:rPr lang="en-US" sz="3100" b="1" dirty="0">
                <a:effectLst/>
              </a:rPr>
              <a:t>Stage 1 Alchemy </a:t>
            </a:r>
            <a:br>
              <a:rPr lang="en-GB" sz="3100" b="1" dirty="0">
                <a:effectLst/>
              </a:rPr>
            </a:br>
            <a:br>
              <a:rPr lang="en-US" sz="3100" b="1" i="1" dirty="0">
                <a:effectLst/>
              </a:rPr>
            </a:br>
            <a:endParaRPr lang="en-US" sz="3100" b="1" dirty="0"/>
          </a:p>
        </p:txBody>
      </p:sp>
      <p:sp>
        <p:nvSpPr>
          <p:cNvPr id="3" name="Content Placeholder 2"/>
          <p:cNvSpPr>
            <a:spLocks noGrp="1"/>
          </p:cNvSpPr>
          <p:nvPr>
            <p:ph idx="1"/>
          </p:nvPr>
        </p:nvSpPr>
        <p:spPr>
          <a:xfrm>
            <a:off x="993775" y="1993970"/>
            <a:ext cx="9637776" cy="4112540"/>
          </a:xfrm>
        </p:spPr>
        <p:txBody>
          <a:bodyPr>
            <a:normAutofit fontScale="92500" lnSpcReduction="20000"/>
          </a:bodyPr>
          <a:lstStyle/>
          <a:p>
            <a:pPr marL="0" indent="0">
              <a:buNone/>
            </a:pPr>
            <a:r>
              <a:rPr lang="en-GB" sz="3100" b="1" dirty="0"/>
              <a:t>Take stock!</a:t>
            </a:r>
          </a:p>
          <a:p>
            <a:pPr marL="0" indent="0">
              <a:buNone/>
            </a:pPr>
            <a:endParaRPr lang="en-GB" sz="3100" dirty="0"/>
          </a:p>
          <a:p>
            <a:r>
              <a:rPr lang="en-GB" sz="3100" dirty="0"/>
              <a:t>What RESOURCES do you already have to help you achieve your goal? Make a list! </a:t>
            </a:r>
            <a:r>
              <a:rPr lang="en-GB" sz="3100" i="1" dirty="0"/>
              <a:t>(eg. things, support from people, contacts, personal qualities, knowledge, skills, money, time etc.).</a:t>
            </a:r>
            <a:r>
              <a:rPr lang="en-GB" sz="3100" dirty="0"/>
              <a:t> </a:t>
            </a:r>
          </a:p>
          <a:p>
            <a:r>
              <a:rPr lang="en-GB" sz="3100" dirty="0"/>
              <a:t>What RESOURCES do you NEED to help you achieve your goal? Make a list!</a:t>
            </a:r>
          </a:p>
          <a:p>
            <a:endParaRPr lang="en-GB" sz="3100" dirty="0"/>
          </a:p>
          <a:p>
            <a:r>
              <a:rPr lang="en-GB" sz="3100" dirty="0">
                <a:effectLst>
                  <a:outerShdw blurRad="50800" dist="38100" dir="2700000" algn="tl">
                    <a:srgbClr val="000000">
                      <a:alpha val="40000"/>
                    </a:srgbClr>
                  </a:outerShdw>
                </a:effectLst>
              </a:rPr>
              <a:t>IMPORTANT</a:t>
            </a:r>
            <a:r>
              <a:rPr lang="en-GB" dirty="0">
                <a:effectLst>
                  <a:outerShdw blurRad="50800" dist="38100" dir="2700000" algn="tl">
                    <a:srgbClr val="000000">
                      <a:alpha val="40000"/>
                    </a:srgbClr>
                  </a:outerShdw>
                </a:effectLst>
              </a:rPr>
              <a:t>: REMEMBER – GOALS are there to INSPIRE YOU not to beat yourself up with!</a:t>
            </a:r>
            <a:endParaRPr lang="en-GB" sz="1700" dirty="0"/>
          </a:p>
          <a:p>
            <a:pPr marL="0" indent="0">
              <a:lnSpc>
                <a:spcPct val="80000"/>
              </a:lnSpc>
              <a:buNone/>
            </a:pPr>
            <a:endParaRPr lang="en-US" sz="1700" dirty="0"/>
          </a:p>
        </p:txBody>
      </p:sp>
    </p:spTree>
    <p:extLst>
      <p:ext uri="{BB962C8B-B14F-4D97-AF65-F5344CB8AC3E}">
        <p14:creationId xmlns:p14="http://schemas.microsoft.com/office/powerpoint/2010/main" val="667297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230A0-35C5-4222-99EB-6E277FD1642C}"/>
              </a:ext>
            </a:extLst>
          </p:cNvPr>
          <p:cNvSpPr>
            <a:spLocks noGrp="1"/>
          </p:cNvSpPr>
          <p:nvPr>
            <p:ph type="title"/>
          </p:nvPr>
        </p:nvSpPr>
        <p:spPr/>
        <p:txBody>
          <a:bodyPr/>
          <a:lstStyle/>
          <a:p>
            <a:r>
              <a:rPr lang="en-GB" b="1"/>
              <a:t>Exercise: Creating a Powerful Vision for Your Enterprise</a:t>
            </a:r>
          </a:p>
        </p:txBody>
      </p:sp>
      <p:sp>
        <p:nvSpPr>
          <p:cNvPr id="3" name="Content Placeholder 2">
            <a:extLst>
              <a:ext uri="{FF2B5EF4-FFF2-40B4-BE49-F238E27FC236}">
                <a16:creationId xmlns:a16="http://schemas.microsoft.com/office/drawing/2014/main" id="{77575CEF-4DE1-4ED1-863A-DB36CFB7D74F}"/>
              </a:ext>
            </a:extLst>
          </p:cNvPr>
          <p:cNvSpPr>
            <a:spLocks noGrp="1"/>
          </p:cNvSpPr>
          <p:nvPr>
            <p:ph idx="1"/>
          </p:nvPr>
        </p:nvSpPr>
        <p:spPr>
          <a:xfrm>
            <a:off x="838200" y="1825624"/>
            <a:ext cx="10515600" cy="4845763"/>
          </a:xfrm>
        </p:spPr>
        <p:txBody>
          <a:bodyPr>
            <a:normAutofit fontScale="62500" lnSpcReduction="20000"/>
          </a:bodyPr>
          <a:lstStyle/>
          <a:p>
            <a:pPr lvl="0"/>
            <a:r>
              <a:rPr lang="en-US" b="1" dirty="0"/>
              <a:t>Your Vision</a:t>
            </a:r>
            <a:r>
              <a:rPr lang="en-US" dirty="0"/>
              <a:t>: What is the Ultimate Result you want to achieve? Ultimately, what do you want to create? What do you envision your business becoming? What would you lead? What would you do for your customers? What would your business look like? What challenges would you be excited to overcome? What is the vision that will outlast you? What are you here to do? What are you made for?</a:t>
            </a:r>
            <a:endParaRPr lang="en-GB" dirty="0"/>
          </a:p>
          <a:p>
            <a:pPr marL="0" indent="0">
              <a:buNone/>
            </a:pPr>
            <a:endParaRPr lang="en-GB" dirty="0"/>
          </a:p>
          <a:p>
            <a:pPr lvl="0"/>
            <a:r>
              <a:rPr lang="en-US" b="1" dirty="0"/>
              <a:t>Your Ultimate Purpose</a:t>
            </a:r>
            <a:r>
              <a:rPr lang="en-US" dirty="0"/>
              <a:t>: Why do you want to achieve your vision? Who does your business need to serve? What values might you want to promote by its existence? What do you want the business to give you and others? What emotions do you want to experience as a result of building your business? What do you want to give, create, feel, or share?</a:t>
            </a:r>
            <a:endParaRPr lang="en-GB" dirty="0"/>
          </a:p>
          <a:p>
            <a:pPr marL="0" indent="0">
              <a:buNone/>
            </a:pPr>
            <a:endParaRPr lang="en-GB" dirty="0"/>
          </a:p>
          <a:p>
            <a:pPr lvl="0"/>
            <a:r>
              <a:rPr lang="en-US" b="1" dirty="0"/>
              <a:t>Your Strategic Goals:</a:t>
            </a:r>
            <a:r>
              <a:rPr lang="en-US" dirty="0"/>
              <a:t> What strategic goals do you have for your business? What specific results do you really want from this business? What do you want from your business (e.g. in terms of impact, contribution, financial success, or to leave a legacy)? What strategic targets must you hit?</a:t>
            </a:r>
            <a:endParaRPr lang="en-GB" dirty="0"/>
          </a:p>
          <a:p>
            <a:pPr marL="0" indent="0">
              <a:buNone/>
            </a:pPr>
            <a:endParaRPr lang="en-GB" dirty="0"/>
          </a:p>
          <a:p>
            <a:pPr lvl="0"/>
            <a:r>
              <a:rPr lang="en-US" b="1" dirty="0"/>
              <a:t>Your Identity:</a:t>
            </a:r>
            <a:r>
              <a:rPr lang="en-US" dirty="0"/>
              <a:t> Ultimately, what is your business going to become? How will you define your business? Who will you become in the process? Who will your business become? What do you need to believe or value? How will people describe who you are? How will they perceive you? What's the phrase you're known for?</a:t>
            </a:r>
            <a:endParaRPr lang="en-GB" dirty="0"/>
          </a:p>
          <a:p>
            <a:endParaRPr lang="en-GB" dirty="0"/>
          </a:p>
        </p:txBody>
      </p:sp>
    </p:spTree>
    <p:extLst>
      <p:ext uri="{BB962C8B-B14F-4D97-AF65-F5344CB8AC3E}">
        <p14:creationId xmlns:p14="http://schemas.microsoft.com/office/powerpoint/2010/main" val="330555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2492</Words>
  <Application>Microsoft Office PowerPoint</Application>
  <PresentationFormat>Widescreen</PresentationFormat>
  <Paragraphs>241</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Century Gothic</vt:lpstr>
      <vt:lpstr>Office Theme</vt:lpstr>
      <vt:lpstr>PowerPoint Presentation</vt:lpstr>
      <vt:lpstr>Stage 1 Alchemy</vt:lpstr>
      <vt:lpstr> Stage 1 Alchemy </vt:lpstr>
      <vt:lpstr>Stage 1 Alchemy</vt:lpstr>
      <vt:lpstr> Stage 1 Alchemy  </vt:lpstr>
      <vt:lpstr> Stage 1 Alchemy </vt:lpstr>
      <vt:lpstr> Stage 1 Alchemy   </vt:lpstr>
      <vt:lpstr> Stage 1 Alchemy   </vt:lpstr>
      <vt:lpstr>Exercise: Creating a Powerful Vision for Your Enterprise</vt:lpstr>
      <vt:lpstr>Exercise: Creating a Powerful Vision for Your Enterprise</vt:lpstr>
      <vt:lpstr>Exercise: Creating a Powerful Vision for Your Enterprise</vt:lpstr>
      <vt:lpstr> Defining your ideal client </vt:lpstr>
      <vt:lpstr>Defining your ideal client</vt:lpstr>
      <vt:lpstr>Defining your ideal client</vt:lpstr>
      <vt:lpstr>Examine the ideal client</vt:lpstr>
      <vt:lpstr>What is a Target Market?</vt:lpstr>
      <vt:lpstr>What is a Target Market?</vt:lpstr>
      <vt:lpstr>What is a Target Market?</vt:lpstr>
      <vt:lpstr>What is a Target Market?</vt:lpstr>
      <vt:lpstr>Profile your ideal client</vt:lpstr>
      <vt:lpstr>Profile your ideal client</vt:lpstr>
      <vt:lpstr>Profile your ideal client</vt:lpstr>
      <vt:lpstr>Selecting your niche</vt:lpstr>
      <vt:lpstr>Selecting your niche</vt:lpstr>
      <vt:lpstr>Selecting your niche</vt:lpstr>
      <vt:lpstr>Assess Your Market</vt:lpstr>
      <vt:lpstr>Assess Your Market</vt:lpstr>
      <vt:lpstr>Marketplace Sophistication</vt:lpstr>
      <vt:lpstr>Exercise: Understanding Buyer Psychology  </vt:lpstr>
      <vt:lpstr>Market diagnosis and profiling questions</vt:lpstr>
      <vt:lpstr>Market diagnosis and profiling questions</vt:lpstr>
      <vt:lpstr>PowerPoint Presentation</vt:lpstr>
      <vt:lpstr>Define your avatars</vt:lpstr>
      <vt:lpstr>Primary Competition</vt:lpstr>
      <vt:lpstr>Summary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Segerius</dc:creator>
  <cp:lastModifiedBy>Jennifer Segerius</cp:lastModifiedBy>
  <cp:revision>1</cp:revision>
  <dcterms:created xsi:type="dcterms:W3CDTF">2017-08-23T10:37:46Z</dcterms:created>
  <dcterms:modified xsi:type="dcterms:W3CDTF">2017-08-23T10:38:02Z</dcterms:modified>
</cp:coreProperties>
</file>